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66" r:id="rId2"/>
    <p:sldId id="281" r:id="rId3"/>
    <p:sldId id="296" r:id="rId4"/>
    <p:sldId id="294" r:id="rId5"/>
    <p:sldId id="293" r:id="rId6"/>
    <p:sldId id="295" r:id="rId7"/>
    <p:sldId id="297" r:id="rId8"/>
    <p:sldId id="289" r:id="rId9"/>
    <p:sldId id="290" r:id="rId10"/>
    <p:sldId id="288" r:id="rId11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  <a:srgbClr val="FFFFFF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43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A5B095-70D6-4B40-BE95-193BDDE4B4FF}" type="datetimeFigureOut">
              <a:rPr lang="ru-RU"/>
              <a:pPr>
                <a:defRPr/>
              </a:pPr>
              <a:t>19.08.2025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808A729-119D-45D1-BE09-AB0B139312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0213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E2F267-5EDE-4132-B12C-CE6FC23E263A}" type="datetimeFigureOut">
              <a:rPr lang="ru-RU"/>
              <a:pPr>
                <a:defRPr/>
              </a:pPr>
              <a:t>19.08.2025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06CE992-0CCB-4BF6-BAB6-033AAA06F7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49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C8AEE-44FF-471C-BD6D-E54AF4FBE168}" type="datetimeFigureOut">
              <a:rPr lang="ru-RU"/>
              <a:pPr>
                <a:defRPr/>
              </a:pPr>
              <a:t>19.08.2025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1FFCB-4845-4E91-B190-4B0308471D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581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03826-F145-4CF5-A044-B3F6D5BEC9FA}" type="datetimeFigureOut">
              <a:rPr lang="ru-RU"/>
              <a:pPr>
                <a:defRPr/>
              </a:pPr>
              <a:t>19.08.2025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1756B-77C1-4A43-A391-521CAEF181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262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D6CFD-041E-498C-BAE5-04A97EADE292}" type="datetimeFigureOut">
              <a:rPr lang="ru-RU"/>
              <a:pPr>
                <a:defRPr/>
              </a:pPr>
              <a:t>19.08.2025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FC3AB-1CF6-4E82-A603-4FFAC4C093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27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7E3DA-3EA2-4F3F-A243-3EC54FE1F188}" type="datetimeFigureOut">
              <a:rPr lang="ru-RU"/>
              <a:pPr>
                <a:defRPr/>
              </a:pPr>
              <a:t>19.08.2025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D632DD21-964B-4B56-9506-3C14CDA3CF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6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4EB167F-0797-4E10-8F8D-514978C69BFB}" type="datetimeFigureOut">
              <a:rPr lang="ru-RU"/>
              <a:pPr>
                <a:defRPr/>
              </a:pPr>
              <a:t>19.08.2025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5DD81-8B90-42DF-8F7C-5D87E340BA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8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604909-5D8F-45A8-9D4B-4A6E57C38103}" type="datetimeFigureOut">
              <a:rPr lang="ru-RU"/>
              <a:pPr>
                <a:defRPr/>
              </a:pPr>
              <a:t>19.08.2025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BD415-9AD3-4E81-AE77-453CEF4AEC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18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D05C1-53F2-4083-8F2B-B0BC3C211AF5}" type="datetimeFigureOut">
              <a:rPr lang="ru-RU"/>
              <a:pPr>
                <a:defRPr/>
              </a:pPr>
              <a:t>19.08.2025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255D0-F06E-4935-ADC7-C45BB1F1A2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066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0757B-465B-48D7-832C-06D7DCD02256}" type="datetimeFigureOut">
              <a:rPr lang="ru-RU"/>
              <a:pPr>
                <a:defRPr/>
              </a:pPr>
              <a:t>19.08.2025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B5D953F-6146-4239-8F02-EAE71796DD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632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8E1AF-757B-4C2C-B792-E2D0D2AE5F26}" type="datetimeFigureOut">
              <a:rPr lang="ru-RU"/>
              <a:pPr>
                <a:defRPr/>
              </a:pPr>
              <a:t>19.08.2025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62185-1CC2-4AAB-A96B-795AEE0EA4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082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0562046-4AA2-4AB2-9BFB-BCDEAEDB6C24}" type="datetimeFigureOut">
              <a:rPr lang="ru-RU"/>
              <a:pPr>
                <a:defRPr/>
              </a:pPr>
              <a:t>19.08.2025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CF9D70AF-F8C8-4C2A-A6CF-3F38A1533A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3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0E83B3-97E2-4A4F-9D52-BE3B57F770CC}" type="datetimeFigureOut">
              <a:rPr lang="ru-RU"/>
              <a:pPr>
                <a:defRPr/>
              </a:pPr>
              <a:t>19.08.2025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670FA8D6-36AD-4592-8007-55A2337573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7365D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DB3E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72"/>
          <p:cNvSpPr txBox="1">
            <a:spLocks/>
          </p:cNvSpPr>
          <p:nvPr/>
        </p:nvSpPr>
        <p:spPr bwMode="auto">
          <a:xfrm>
            <a:off x="3773488" y="3789363"/>
            <a:ext cx="424656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195263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defTabSz="195263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defTabSz="195263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defTabSz="195263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defTabSz="195263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b="1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340" name="TextBox 10"/>
          <p:cNvSpPr txBox="1">
            <a:spLocks noChangeArrowheads="1"/>
          </p:cNvSpPr>
          <p:nvPr/>
        </p:nvSpPr>
        <p:spPr bwMode="auto">
          <a:xfrm rot="-1939735">
            <a:off x="454025" y="235585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>
                <a:latin typeface="Arial" panose="020B0604020202020204" pitchFamily="34" charset="0"/>
              </a:rPr>
              <a:t>ФОТО</a:t>
            </a:r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343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33867" y="3284984"/>
            <a:ext cx="6170433" cy="3168352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магистранта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Ф.И.О.   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Соколова Татьяна Игоревна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года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 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38.04.01 Экономика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подготовки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«Региональная экономика и развитие территорий»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88913"/>
            <a:ext cx="764258" cy="7807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7996EA-74A1-4082-9E4B-4C450EDCE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00" y="1288331"/>
            <a:ext cx="2160309" cy="29304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46175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НАУЧНЫЕ И ТВОРЧЕСКИЕ ДОСТИЖЕНИЯ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5612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C355CF-73D9-4331-9CDC-BB4FEED28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3" y="222688"/>
            <a:ext cx="764258" cy="78075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CAD5BE-DBD1-4556-B08E-29548C8E7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17" y="1627045"/>
            <a:ext cx="4056089" cy="28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113D8A-43A8-4B17-8F14-585B79D0B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375" y="3481232"/>
            <a:ext cx="4260313" cy="29330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10"/>
          <p:cNvSpPr txBox="1">
            <a:spLocks noChangeArrowheads="1"/>
          </p:cNvSpPr>
          <p:nvPr/>
        </p:nvSpPr>
        <p:spPr bwMode="auto">
          <a:xfrm>
            <a:off x="6659563" y="2576513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Arial" panose="020B0604020202020204" pitchFamily="34" charset="0"/>
              </a:rPr>
              <a:t>ФОТО</a:t>
            </a:r>
          </a:p>
        </p:txBody>
      </p:sp>
      <p:sp>
        <p:nvSpPr>
          <p:cNvPr id="15364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366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21324" y="1682839"/>
            <a:ext cx="2276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4" rIns="92066" bIns="4603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/>
              <a:t>Научный руководитель</a:t>
            </a:r>
          </a:p>
        </p:txBody>
      </p:sp>
      <p:sp>
        <p:nvSpPr>
          <p:cNvPr id="15369" name="TextBox 6"/>
          <p:cNvSpPr txBox="1">
            <a:spLocks noChangeArrowheads="1"/>
          </p:cNvSpPr>
          <p:nvPr/>
        </p:nvSpPr>
        <p:spPr bwMode="auto">
          <a:xfrm>
            <a:off x="323528" y="2578732"/>
            <a:ext cx="49672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«Социально-экономические проблемы и перспективы развития музеев в регионе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примере Вологодской области)»</a:t>
            </a:r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4600600" y="5386773"/>
            <a:ext cx="40133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Д.э.н., доцент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Директор, главный научный сотрудник  ФГБУН </a:t>
            </a:r>
            <a:r>
              <a:rPr lang="ru-RU" altLang="ru-RU" sz="1400" dirty="0" err="1">
                <a:latin typeface="Arial" panose="020B0604020202020204" pitchFamily="34" charset="0"/>
              </a:rPr>
              <a:t>ВолНЦ</a:t>
            </a:r>
            <a:r>
              <a:rPr lang="ru-RU" altLang="ru-RU" sz="1400" dirty="0">
                <a:latin typeface="Arial" panose="020B0604020202020204" pitchFamily="34" charset="0"/>
              </a:rPr>
              <a:t> РАН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Шабунова Александра Анатольевна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6275" y="1098550"/>
            <a:ext cx="7812088" cy="338554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Выпускная квалификационная работа (ВКР)</a:t>
            </a:r>
          </a:p>
        </p:txBody>
      </p:sp>
      <p:sp>
        <p:nvSpPr>
          <p:cNvPr id="14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16632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B905A1-8066-408F-8EBC-5607EAAE3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325" y="2215501"/>
            <a:ext cx="2276475" cy="30880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74638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581025" y="1484313"/>
            <a:ext cx="8094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Сдача экзаменов 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106726"/>
              </p:ext>
            </p:extLst>
          </p:nvPr>
        </p:nvGraphicFramePr>
        <p:xfrm>
          <a:off x="611188" y="1843088"/>
          <a:ext cx="8064500" cy="38307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0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150">
                  <a:extLst>
                    <a:ext uri="{9D8B030D-6E8A-4147-A177-3AD203B41FA5}">
                      <a16:colId xmlns:a16="http://schemas.microsoft.com/office/drawing/2014/main" val="664717056"/>
                    </a:ext>
                  </a:extLst>
                </a:gridCol>
              </a:tblGrid>
              <a:tr h="305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дисциплины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Философские проблемы науки и техники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Иностранный язык в сфере профессиональной коммуникации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Методология научного исследования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3680861356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127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Современные информационные технологии в экономике и управлении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3860651425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Микроэкономика (продвинутый уровень)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3966706022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Макроэкономика (продвинутый уровень)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2230636327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Эконометрика (продвинутый уровень)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1387630675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Региональная экономика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2992329150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572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a:t>Региональное и муниципальное управление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1998209777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572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a:t>Экономика общественного сектора региона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819519224"/>
                  </a:ext>
                </a:extLst>
              </a:tr>
            </a:tbl>
          </a:graphicData>
        </a:graphic>
      </p:graphicFrame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692275" y="620688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00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19931" y="969668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9" name="TextBox 5"/>
          <p:cNvSpPr txBox="1">
            <a:spLocks noChangeArrowheads="1"/>
          </p:cNvSpPr>
          <p:nvPr/>
        </p:nvSpPr>
        <p:spPr bwMode="auto">
          <a:xfrm>
            <a:off x="683568" y="1318231"/>
            <a:ext cx="8094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Сдача зачетов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779582"/>
              </p:ext>
            </p:extLst>
          </p:nvPr>
        </p:nvGraphicFramePr>
        <p:xfrm>
          <a:off x="575469" y="1628801"/>
          <a:ext cx="8064500" cy="47547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8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560">
                  <a:extLst>
                    <a:ext uri="{9D8B030D-6E8A-4147-A177-3AD203B41FA5}">
                      <a16:colId xmlns:a16="http://schemas.microsoft.com/office/drawing/2014/main" val="664717056"/>
                    </a:ext>
                  </a:extLst>
                </a:gridCol>
              </a:tblGrid>
              <a:tr h="2627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дисциплины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Этика и культура управления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603962865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Деловые коммуникации в профессиональной деятельности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3485196329"/>
                  </a:ext>
                </a:extLst>
              </a:tr>
              <a:tr h="3583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Инновационное развитие и инвестиционная привлекательность региона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11640045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Общая педагогика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3060060250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Управление проектами и программами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3540977571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Экономическая статистика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816238790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Маркетинг территорий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1842365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Дисциплины по выбору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3615943258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  <a:tabLst>
                          <a:tab pos="166370" algn="l"/>
                        </a:tabLs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Государственные и муниципальные финансы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3012802139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  <a:tabLst>
                          <a:tab pos="166370" algn="l"/>
                        </a:tabLs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Управление социально-экономическим развитием региона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2325887732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Экономическая демография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69920411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Экономика знаний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3600750476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Социология управления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cs typeface="+mn-cs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48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Практикум по оценке бизнес-проектов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cs typeface="+mn-cs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692275" y="620688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87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74638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9" name="TextBox 5"/>
          <p:cNvSpPr txBox="1">
            <a:spLocks noChangeArrowheads="1"/>
          </p:cNvSpPr>
          <p:nvPr/>
        </p:nvSpPr>
        <p:spPr bwMode="auto">
          <a:xfrm>
            <a:off x="581025" y="1628800"/>
            <a:ext cx="8094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Прохождение практики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043096"/>
              </p:ext>
            </p:extLst>
          </p:nvPr>
        </p:nvGraphicFramePr>
        <p:xfrm>
          <a:off x="535941" y="2132856"/>
          <a:ext cx="8064500" cy="17014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8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560">
                  <a:extLst>
                    <a:ext uri="{9D8B030D-6E8A-4147-A177-3AD203B41FA5}">
                      <a16:colId xmlns:a16="http://schemas.microsoft.com/office/drawing/2014/main" val="664717056"/>
                    </a:ext>
                  </a:extLst>
                </a:gridCol>
              </a:tblGrid>
              <a:tr h="3128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практики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4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Учебная практика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Педагогическая практика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Преддипломная практика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99458326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НИР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4063270687"/>
                  </a:ext>
                </a:extLst>
              </a:tr>
            </a:tbl>
          </a:graphicData>
        </a:graphic>
      </p:graphicFrame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692275" y="620688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74638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9" name="TextBox 5"/>
          <p:cNvSpPr txBox="1">
            <a:spLocks noChangeArrowheads="1"/>
          </p:cNvSpPr>
          <p:nvPr/>
        </p:nvSpPr>
        <p:spPr bwMode="auto">
          <a:xfrm>
            <a:off x="581025" y="1628800"/>
            <a:ext cx="8094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Курсовые работы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920612"/>
              </p:ext>
            </p:extLst>
          </p:nvPr>
        </p:nvGraphicFramePr>
        <p:xfrm>
          <a:off x="535941" y="2132856"/>
          <a:ext cx="8064500" cy="18897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3631">
                  <a:extLst>
                    <a:ext uri="{9D8B030D-6E8A-4147-A177-3AD203B41FA5}">
                      <a16:colId xmlns:a16="http://schemas.microsoft.com/office/drawing/2014/main" val="235695723"/>
                    </a:ext>
                  </a:extLst>
                </a:gridCol>
                <a:gridCol w="1256978">
                  <a:extLst>
                    <a:ext uri="{9D8B030D-6E8A-4147-A177-3AD203B41FA5}">
                      <a16:colId xmlns:a16="http://schemas.microsoft.com/office/drawing/2014/main" val="664717056"/>
                    </a:ext>
                  </a:extLst>
                </a:gridCol>
              </a:tblGrid>
              <a:tr h="3128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Дисциплина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Тема курсовой работы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4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Региональная экономика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Тенденции развития учреждений культуры Вологодской области (на примере музеев)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Экономика общественного сектора региона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Финансовые аспекты деятельности учреждений общественного сектора Вологодской области (на примере музеев)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692275" y="620688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7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74638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Государственная итоговая аттестация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110291"/>
              </p:ext>
            </p:extLst>
          </p:nvPr>
        </p:nvGraphicFramePr>
        <p:xfrm>
          <a:off x="535941" y="1780215"/>
          <a:ext cx="7996873" cy="9466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7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4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620">
                  <a:extLst>
                    <a:ext uri="{9D8B030D-6E8A-4147-A177-3AD203B41FA5}">
                      <a16:colId xmlns:a16="http://schemas.microsoft.com/office/drawing/2014/main" val="664717056"/>
                    </a:ext>
                  </a:extLst>
                </a:gridCol>
              </a:tblGrid>
              <a:tr h="2806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Форма ГИА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Государственный экзамен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6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Защита ВКР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692275" y="620688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27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9460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4050" y="1146175"/>
            <a:ext cx="7734300" cy="338554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4. ПУБЛИКАЦИИ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720381"/>
              </p:ext>
            </p:extLst>
          </p:nvPr>
        </p:nvGraphicFramePr>
        <p:xfrm>
          <a:off x="539750" y="1916113"/>
          <a:ext cx="7993063" cy="41737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5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7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28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7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Соколова, Т.И. К вопросу о тенденциях развития учреждений культуры Вологодской области (на примере музеев) / Т.И. Соколова // Глобальные вызовы и региональное развитие в зеркале социологических измерений: Материалы IX международной научно-практической интернет-конференции. – Вологда, 2024. – С. 559–564. (РИНЦ).</a:t>
                      </a: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4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Соколова, Т.И. Некоторые аспекты реализации национального проекта «Культура» (на примере музеев Вологодской области) / Т.И. Соколова // Глобальные вызовы и региональное развитие в зеркале социологических измерений: Материалы X международной научно-практической интернет-конференции. – Вологда, 2025. (РИНЦ, принято к печати Ученым советом ФГБУН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ВолНЦ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РАН, протокол заседания № 09–25 от 02.06.2025).</a:t>
                      </a: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6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Шабунова, А.А. Оценка уровня финансового обеспечения деятельности музеев Российской Федерации (на примере Вологодской области) / А.А. Шабунова, Т.И. Соколова // E-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Management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. – 2024. – Т. 7. – № 4. – С. 47–60. (ВАК, К 2).</a:t>
                      </a: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:a16="http://schemas.microsoft.com/office/drawing/2014/main" val="3568124874"/>
                  </a:ext>
                </a:extLst>
              </a:tr>
              <a:tr h="8206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Шабунова, А.А. Функционирование музеев Вологодской области через призму их финансового обеспечения / А.А. Шабунова, Т.И. Соколова // Проблемы развития территории. – 2025. – Т. 29. – № 1. – С. 73–88. – DOI: 10.15838/ptd.2025.1.135.6 (ВАК, К 1).</a:t>
                      </a: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:a16="http://schemas.microsoft.com/office/drawing/2014/main" val="3067080747"/>
                  </a:ext>
                </a:extLst>
              </a:tr>
            </a:tbl>
          </a:graphicData>
        </a:graphic>
      </p:graphicFrame>
      <p:sp>
        <p:nvSpPr>
          <p:cNvPr id="11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50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 В КОНФЕРЕНЦИЯХ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456333"/>
              </p:ext>
            </p:extLst>
          </p:nvPr>
        </p:nvGraphicFramePr>
        <p:xfrm>
          <a:off x="539750" y="1844824"/>
          <a:ext cx="8353426" cy="36881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0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3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2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281">
                  <a:extLst>
                    <a:ext uri="{9D8B030D-6E8A-4147-A177-3AD203B41FA5}">
                      <a16:colId xmlns:a16="http://schemas.microsoft.com/office/drawing/2014/main" val="2037201874"/>
                    </a:ext>
                  </a:extLst>
                </a:gridCol>
              </a:tblGrid>
              <a:tr h="5181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, статус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Тема доклада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Результат участия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6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IX международная научно-практическая интернет-конференция «Глобальные вызовы и региональное развитие в зеркале социологических измерений»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К вопросу о тенденциях развития учреждений культуры Вологодской области (на примере музеев)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Онлайн,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секционный доклад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участника, публикация в сборнике</a:t>
                      </a: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X международная научно-практическая интернет-конференция «Глобальные вызовы и региональное развитие в зеркале социологических измерений»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Некоторые аспекты реализации национального проекта «Культура» (на примере музеев Вологодской области) 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Очная, пленарный доклад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участника, публикация в сборнике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5">
      <a:dk1>
        <a:srgbClr val="1F497D"/>
      </a:dk1>
      <a:lt1>
        <a:srgbClr val="1F497D"/>
      </a:lt1>
      <a:dk2>
        <a:srgbClr val="E8EFF9"/>
      </a:dk2>
      <a:lt2>
        <a:srgbClr val="D8D8D8"/>
      </a:lt2>
      <a:accent1>
        <a:srgbClr val="1F497D"/>
      </a:accent1>
      <a:accent2>
        <a:srgbClr val="FFF2CB"/>
      </a:accent2>
      <a:accent3>
        <a:srgbClr val="17365D"/>
      </a:accent3>
      <a:accent4>
        <a:srgbClr val="8DB3E2"/>
      </a:accent4>
      <a:accent5>
        <a:srgbClr val="C6D9F0"/>
      </a:accent5>
      <a:accent6>
        <a:srgbClr val="FBD5B5"/>
      </a:accent6>
      <a:hlink>
        <a:srgbClr val="0000FF"/>
      </a:hlink>
      <a:folHlink>
        <a:srgbClr val="6565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10517</TotalTime>
  <Words>882</Words>
  <Application>Microsoft Office PowerPoint</Application>
  <PresentationFormat>Экран (4:3)</PresentationFormat>
  <Paragraphs>186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Cambria</vt:lpstr>
      <vt:lpstr>Franklin Gothic Book</vt:lpstr>
      <vt:lpstr>Franklin Gothic Medium</vt:lpstr>
      <vt:lpstr>Times New Roman</vt:lpstr>
      <vt:lpstr>Wingdings</vt:lpstr>
      <vt:lpstr>Wingdings 2</vt:lpstr>
      <vt:lpstr>Обычная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SavinIV</dc:creator>
  <cp:lastModifiedBy>Татьяна И. Соколова</cp:lastModifiedBy>
  <cp:revision>178</cp:revision>
  <cp:lastPrinted>2017-04-27T05:29:32Z</cp:lastPrinted>
  <dcterms:created xsi:type="dcterms:W3CDTF">2013-09-13T10:47:31Z</dcterms:created>
  <dcterms:modified xsi:type="dcterms:W3CDTF">2025-08-19T05:12:19Z</dcterms:modified>
</cp:coreProperties>
</file>