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4"/>
  </p:notesMasterIdLst>
  <p:sldIdLst>
    <p:sldId id="299" r:id="rId2"/>
    <p:sldId id="281" r:id="rId3"/>
    <p:sldId id="296" r:id="rId4"/>
    <p:sldId id="294" r:id="rId5"/>
    <p:sldId id="293" r:id="rId6"/>
    <p:sldId id="295" r:id="rId7"/>
    <p:sldId id="297" r:id="rId8"/>
    <p:sldId id="289" r:id="rId9"/>
    <p:sldId id="290" r:id="rId10"/>
    <p:sldId id="298" r:id="rId11"/>
    <p:sldId id="284" r:id="rId12"/>
    <p:sldId id="288" r:id="rId13"/>
  </p:sldIdLst>
  <p:sldSz cx="9144000" cy="6858000" type="screen4x3"/>
  <p:notesSz cx="6797675" cy="9872663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298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003399"/>
    <a:srgbClr val="FFFFFF"/>
    <a:srgbClr val="0000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9" autoAdjust="0"/>
    <p:restoredTop sz="94643" autoAdjust="0"/>
  </p:normalViewPr>
  <p:slideViewPr>
    <p:cSldViewPr>
      <p:cViewPr varScale="1">
        <p:scale>
          <a:sx n="108" d="100"/>
          <a:sy n="108" d="100"/>
        </p:scale>
        <p:origin x="1014" y="108"/>
      </p:cViewPr>
      <p:guideLst>
        <p:guide orient="horz" pos="1298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image" Target="../media/image7.emf"/><Relationship Id="rId4" Type="http://schemas.openxmlformats.org/officeDocument/2006/relationships/image" Target="../media/image1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1A5B095-70D6-4B40-BE95-193BDDE4B4FF}" type="datetimeFigureOut">
              <a:rPr lang="ru-RU"/>
              <a:pPr>
                <a:defRPr/>
              </a:pPr>
              <a:t>23.10.2023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689475"/>
            <a:ext cx="5438775" cy="44434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7363"/>
            <a:ext cx="29464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377363"/>
            <a:ext cx="2946400" cy="49371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D808A729-119D-45D1-BE09-AB0B1393127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402134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7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A9E2F267-5EDE-4132-B12C-CE6FC23E263A}" type="datetimeFigureOut">
              <a:rPr lang="ru-RU"/>
              <a:pPr>
                <a:defRPr/>
              </a:pPr>
              <a:t>23.10.2023</a:t>
            </a:fld>
            <a:endParaRPr lang="ru-RU"/>
          </a:p>
        </p:txBody>
      </p:sp>
      <p:sp>
        <p:nvSpPr>
          <p:cNvPr id="10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106CE992-0CCB-4BF6-BAB6-033AAA06F7F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774912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6C8AEE-44FF-471C-BD6D-E54AF4FBE168}" type="datetimeFigureOut">
              <a:rPr lang="ru-RU"/>
              <a:pPr>
                <a:defRPr/>
              </a:pPr>
              <a:t>23.10.2023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71FFCB-4845-4E91-B190-4B0308471D6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258168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A03826-F145-4CF5-A044-B3F6D5BEC9FA}" type="datetimeFigureOut">
              <a:rPr lang="ru-RU"/>
              <a:pPr>
                <a:defRPr/>
              </a:pPr>
              <a:t>23.10.2023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F1756B-77C1-4A43-A391-521CAEF181B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226282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6D6CFD-041E-498C-BAE5-04A97EADE292}" type="datetimeFigureOut">
              <a:rPr lang="ru-RU"/>
              <a:pPr>
                <a:defRPr/>
              </a:pPr>
              <a:t>23.10.2023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6FC3AB-1CF6-4E82-A603-4FFAC4C0934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002767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7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C7E3DA-3EA2-4F3F-A243-3EC54FE1F188}" type="datetimeFigureOut">
              <a:rPr lang="ru-RU"/>
              <a:pPr>
                <a:defRPr/>
              </a:pPr>
              <a:t>23.10.2023</a:t>
            </a:fld>
            <a:endParaRPr lang="ru-RU"/>
          </a:p>
        </p:txBody>
      </p:sp>
      <p:sp>
        <p:nvSpPr>
          <p:cNvPr id="8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/>
            </a:lvl1pPr>
          </a:lstStyle>
          <a:p>
            <a:pPr>
              <a:defRPr/>
            </a:pPr>
            <a:fld id="{D632DD21-964B-4B56-9506-3C14CDA3CF8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9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49603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F4EB167F-0797-4E10-8F8D-514978C69BFB}" type="datetimeFigureOut">
              <a:rPr lang="ru-RU"/>
              <a:pPr>
                <a:defRPr/>
              </a:pPr>
              <a:t>23.10.2023</a:t>
            </a:fld>
            <a:endParaRPr lang="ru-RU"/>
          </a:p>
        </p:txBody>
      </p:sp>
      <p:sp>
        <p:nvSpPr>
          <p:cNvPr id="6" name="Номер слайда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35DD81-8B90-42DF-8F7C-5D87E340BA3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Нижний колонтитул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8387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07604909-5D8F-45A8-9D4B-4A6E57C38103}" type="datetimeFigureOut">
              <a:rPr lang="ru-RU"/>
              <a:pPr>
                <a:defRPr/>
              </a:pPr>
              <a:t>23.10.2023</a:t>
            </a:fld>
            <a:endParaRPr lang="ru-RU"/>
          </a:p>
        </p:txBody>
      </p:sp>
      <p:sp>
        <p:nvSpPr>
          <p:cNvPr id="8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DBD415-9AD3-4E81-AE77-453CEF4AECF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9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59184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FD05C1-53F2-4083-8F2B-B0BC3C211AF5}" type="datetimeFigureOut">
              <a:rPr lang="ru-RU"/>
              <a:pPr>
                <a:defRPr/>
              </a:pPr>
              <a:t>23.10.2023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2255D0-F06E-4935-ADC7-C45BB1F1A2C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90662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50757B-465B-48D7-832C-06D7DCD02256}" type="datetimeFigureOut">
              <a:rPr lang="ru-RU"/>
              <a:pPr>
                <a:defRPr/>
              </a:pPr>
              <a:t>23.10.2023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7B5D953F-6146-4239-8F02-EAE71796DD3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063286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C8E1AF-757B-4C2C-B792-E2D0D2AE5F26}" type="datetimeFigureOut">
              <a:rPr lang="ru-RU"/>
              <a:pPr>
                <a:defRPr/>
              </a:pPr>
              <a:t>23.10.2023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962185-1CC2-4AAB-A96B-795AEE0EA43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908274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9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00562046-4AA2-4AB2-9BFB-BCDEAEDB6C24}" type="datetimeFigureOut">
              <a:rPr lang="ru-RU"/>
              <a:pPr>
                <a:defRPr/>
              </a:pPr>
              <a:t>23.10.2023</a:t>
            </a:fld>
            <a:endParaRPr lang="ru-RU"/>
          </a:p>
        </p:txBody>
      </p:sp>
      <p:sp>
        <p:nvSpPr>
          <p:cNvPr id="10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/>
          <a:lstStyle>
            <a:lvl1pPr>
              <a:defRPr sz="2800"/>
            </a:lvl1pPr>
          </a:lstStyle>
          <a:p>
            <a:pPr>
              <a:defRPr/>
            </a:pPr>
            <a:fld id="{CF9D70AF-F8C8-4C2A-A6CF-3F38A1533AE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1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62399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48DD2"/>
            </a:gs>
            <a:gs pos="48000">
              <a:srgbClr val="C8DAF0"/>
            </a:gs>
            <a:gs pos="100000">
              <a:srgbClr val="DDE8F6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  <a:endParaRPr lang="en-US" altLang="ru-RU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  <a:endParaRPr lang="en-US" alt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C0E83B3-97E2-4A4F-9D52-BE3B57F770CC}" type="datetimeFigureOut">
              <a:rPr lang="ru-RU"/>
              <a:pPr>
                <a:defRPr/>
              </a:pPr>
              <a:t>23.10.2023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eaLnBrk="1" hangingPunct="1">
              <a:defRPr sz="1400" b="1">
                <a:solidFill>
                  <a:srgbClr val="FFFFFF"/>
                </a:solidFill>
                <a:latin typeface="Franklin Gothic Book" panose="020B0503020102020204" pitchFamily="34" charset="0"/>
              </a:defRPr>
            </a:lvl1pPr>
          </a:lstStyle>
          <a:p>
            <a:pPr>
              <a:defRPr/>
            </a:pPr>
            <a:fld id="{670FA8D6-36AD-4592-8007-55A23375731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255" r:id="rId1"/>
    <p:sldLayoutId id="2147484256" r:id="rId2"/>
    <p:sldLayoutId id="2147484257" r:id="rId3"/>
    <p:sldLayoutId id="2147484258" r:id="rId4"/>
    <p:sldLayoutId id="2147484259" r:id="rId5"/>
    <p:sldLayoutId id="2147484260" r:id="rId6"/>
    <p:sldLayoutId id="2147484261" r:id="rId7"/>
    <p:sldLayoutId id="2147484262" r:id="rId8"/>
    <p:sldLayoutId id="2147484263" r:id="rId9"/>
    <p:sldLayoutId id="2147484264" r:id="rId10"/>
    <p:sldLayoutId id="214748426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Medium" pitchFamily="34" charset="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17365D"/>
        </a:buClr>
        <a:buSzPct val="75000"/>
        <a:buFont typeface="Wingdings" panose="05000000000000000000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8DB3E2"/>
        </a:buClr>
        <a:buSzPct val="65000"/>
        <a:buFont typeface="Wingdings" panose="05000000000000000000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rscf.ru/project/23-28-01841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image" Target="../media/image3.png"/><Relationship Id="rId7" Type="http://schemas.openxmlformats.org/officeDocument/2006/relationships/oleObject" Target="../embeddings/oleObject2.bin"/><Relationship Id="rId12" Type="http://schemas.openxmlformats.org/officeDocument/2006/relationships/image" Target="../media/image10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emf"/><Relationship Id="rId11" Type="http://schemas.openxmlformats.org/officeDocument/2006/relationships/oleObject" Target="../embeddings/oleObject4.bin"/><Relationship Id="rId5" Type="http://schemas.openxmlformats.org/officeDocument/2006/relationships/oleObject" Target="../embeddings/oleObject1.bin"/><Relationship Id="rId10" Type="http://schemas.openxmlformats.org/officeDocument/2006/relationships/image" Target="../media/image9.emf"/><Relationship Id="rId4" Type="http://schemas.openxmlformats.org/officeDocument/2006/relationships/image" Target="../media/image4.png"/><Relationship Id="rId9" Type="http://schemas.openxmlformats.org/officeDocument/2006/relationships/oleObject" Target="../embeddings/oleObject3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hape 72"/>
          <p:cNvSpPr txBox="1">
            <a:spLocks/>
          </p:cNvSpPr>
          <p:nvPr/>
        </p:nvSpPr>
        <p:spPr bwMode="auto">
          <a:xfrm>
            <a:off x="3773488" y="3789363"/>
            <a:ext cx="4246562" cy="85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defTabSz="195263"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 defTabSz="195263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 defTabSz="195263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 defTabSz="195263">
              <a:spcBef>
                <a:spcPts val="400"/>
              </a:spcBef>
              <a:buClr>
                <a:srgbClr val="17365D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 defTabSz="195263">
              <a:spcBef>
                <a:spcPts val="400"/>
              </a:spcBef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defTabSz="195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defTabSz="195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defTabSz="195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defTabSz="195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ru-RU" altLang="ru-RU" sz="1500" b="1">
              <a:solidFill>
                <a:srgbClr val="FFFFFF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88925" y="1196975"/>
            <a:ext cx="2411413" cy="2952750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4340" name="TextBox 10"/>
          <p:cNvSpPr txBox="1">
            <a:spLocks noChangeArrowheads="1"/>
          </p:cNvSpPr>
          <p:nvPr/>
        </p:nvSpPr>
        <p:spPr bwMode="auto">
          <a:xfrm rot="-1939735">
            <a:off x="454025" y="2355850"/>
            <a:ext cx="1828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17365D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3600">
                <a:latin typeface="Arial" panose="020B0604020202020204" pitchFamily="34" charset="0"/>
              </a:rPr>
              <a:t>ФОТО</a:t>
            </a:r>
          </a:p>
        </p:txBody>
      </p:sp>
      <p:sp>
        <p:nvSpPr>
          <p:cNvPr id="14341" name="Line 8"/>
          <p:cNvSpPr>
            <a:spLocks noChangeShapeType="1"/>
          </p:cNvSpPr>
          <p:nvPr/>
        </p:nvSpPr>
        <p:spPr bwMode="auto">
          <a:xfrm flipV="1">
            <a:off x="1692275" y="620713"/>
            <a:ext cx="6335713" cy="0"/>
          </a:xfrm>
          <a:prstGeom prst="line">
            <a:avLst/>
          </a:prstGeom>
          <a:noFill/>
          <a:ln w="57150" cmpd="thinThick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" name="Rectangle 10"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042988" y="188913"/>
            <a:ext cx="7489825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66" tIns="46034" rIns="92066" bIns="46034" anchor="b"/>
          <a:lstStyle/>
          <a:p>
            <a:pPr algn="ctr" eaLnBrk="1" hangingPunct="1">
              <a:defRPr/>
            </a:pPr>
            <a:r>
              <a:rPr lang="ru-RU" sz="11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ФЕДЕРАЛЬНОЕ </a:t>
            </a:r>
            <a:r>
              <a:rPr lang="ru-RU" sz="1100" b="1" kern="0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ГОСУДАРСТВЕННОЕ</a:t>
            </a:r>
            <a:r>
              <a:rPr lang="ru-RU" sz="11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БЮДЖЕТНОЕ УЧРЕЖДЕНИЕ НАУКИ </a:t>
            </a:r>
          </a:p>
          <a:p>
            <a:pPr algn="ctr" eaLnBrk="1" hangingPunct="1">
              <a:defRPr/>
            </a:pPr>
            <a:r>
              <a:rPr lang="ru-RU" sz="1100" b="1" cap="all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«Вологодский научный центр российской академии наук»</a:t>
            </a:r>
            <a:endParaRPr lang="en-US" sz="1100" b="1" cap="all" dirty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14343" name="Picture 12" descr="Untitled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5788" y="65088"/>
            <a:ext cx="798512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2833867" y="3284984"/>
            <a:ext cx="6170433" cy="3168352"/>
          </a:xfrm>
          <a:prstGeom prst="roundRect">
            <a:avLst/>
          </a:prstGeom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150000"/>
              </a:lnSpc>
              <a:defRPr/>
            </a:pPr>
            <a:r>
              <a:rPr lang="ru-RU" altLang="ru-RU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Портфолио магистранта</a:t>
            </a:r>
          </a:p>
          <a:p>
            <a:pPr algn="just" eaLnBrk="1" hangingPunct="1">
              <a:lnSpc>
                <a:spcPct val="150000"/>
              </a:lnSpc>
              <a:defRPr/>
            </a:pPr>
            <a:r>
              <a:rPr lang="ru-RU" altLang="ru-RU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Ф.И.О. 	Крюков Иван Алексеевич</a:t>
            </a:r>
          </a:p>
          <a:p>
            <a:pPr algn="just" eaLnBrk="1" hangingPunct="1">
              <a:lnSpc>
                <a:spcPct val="150000"/>
              </a:lnSpc>
              <a:defRPr/>
            </a:pPr>
            <a:r>
              <a:rPr lang="ru-RU" altLang="ru-RU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 обучения 	</a:t>
            </a:r>
            <a:r>
              <a:rPr lang="ru-RU" altLang="ru-RU" b="1" u="sng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2021-23 уч. гг.</a:t>
            </a:r>
          </a:p>
          <a:p>
            <a:pPr algn="just" eaLnBrk="1" hangingPunct="1">
              <a:lnSpc>
                <a:spcPct val="150000"/>
              </a:lnSpc>
              <a:defRPr/>
            </a:pPr>
            <a:r>
              <a:rPr lang="ru-RU" altLang="ru-RU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 обучения </a:t>
            </a:r>
            <a:r>
              <a:rPr lang="ru-RU" altLang="ru-RU" b="1" u="sng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очная</a:t>
            </a:r>
          </a:p>
          <a:p>
            <a:pPr algn="just" eaLnBrk="1" hangingPunct="1">
              <a:lnSpc>
                <a:spcPct val="150000"/>
              </a:lnSpc>
              <a:defRPr/>
            </a:pPr>
            <a:r>
              <a:rPr lang="ru-RU" altLang="ru-RU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Направление подготовки </a:t>
            </a:r>
            <a:r>
              <a:rPr lang="ru-RU" altLang="ru-RU" b="1" u="sng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38.04.01 Экономика </a:t>
            </a:r>
            <a:endParaRPr lang="ru-RU" altLang="ru-RU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50000"/>
              </a:lnSpc>
              <a:defRPr/>
            </a:pPr>
            <a:r>
              <a:rPr lang="ru-RU" altLang="ru-RU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Профиль подготовки </a:t>
            </a:r>
            <a:r>
              <a:rPr lang="ru-RU" altLang="ru-RU" b="1" u="sng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Региональная экономика </a:t>
            </a:r>
          </a:p>
          <a:p>
            <a:pPr algn="just" eaLnBrk="1" hangingPunct="1">
              <a:lnSpc>
                <a:spcPct val="150000"/>
              </a:lnSpc>
              <a:defRPr/>
            </a:pPr>
            <a:r>
              <a:rPr lang="ru-RU" altLang="ru-RU" b="1" u="sng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развитие территорий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659" y="188913"/>
            <a:ext cx="764258" cy="780755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F2AB5D7D-9AFB-412E-9A5C-9DEF9823AD4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924" y="1090223"/>
            <a:ext cx="2411413" cy="316625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Line 8"/>
          <p:cNvSpPr>
            <a:spLocks noChangeShapeType="1"/>
          </p:cNvSpPr>
          <p:nvPr/>
        </p:nvSpPr>
        <p:spPr bwMode="auto">
          <a:xfrm flipV="1">
            <a:off x="1692275" y="620713"/>
            <a:ext cx="6335713" cy="0"/>
          </a:xfrm>
          <a:prstGeom prst="line">
            <a:avLst/>
          </a:prstGeom>
          <a:noFill/>
          <a:ln w="57150" cmpd="thinThick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21508" name="Picture 12" descr="Untitled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5788" y="65088"/>
            <a:ext cx="798512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539750" y="1187450"/>
            <a:ext cx="8137525" cy="369888"/>
          </a:xfrm>
          <a:prstGeom prst="rect">
            <a:avLst/>
          </a:prstGeom>
          <a:solidFill>
            <a:schemeClr val="bg2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 eaLnBrk="1" hangingPunct="1"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УЧАСТИЕ В КОНФЕРЕНЦИЯХ</a:t>
            </a:r>
            <a:endParaRPr lang="ru-RU" sz="1600" b="1" cap="all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5368629"/>
              </p:ext>
            </p:extLst>
          </p:nvPr>
        </p:nvGraphicFramePr>
        <p:xfrm>
          <a:off x="395287" y="1700808"/>
          <a:ext cx="8353426" cy="432816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807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233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127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62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40281">
                  <a:extLst>
                    <a:ext uri="{9D8B030D-6E8A-4147-A177-3AD203B41FA5}">
                      <a16:colId xmlns:a16="http://schemas.microsoft.com/office/drawing/2014/main" val="2037201874"/>
                    </a:ext>
                  </a:extLst>
                </a:gridCol>
              </a:tblGrid>
              <a:tr h="51819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</a:p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 п/п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17" marB="457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Название</a:t>
                      </a:r>
                      <a:r>
                        <a:rPr lang="ru-RU" sz="1400" baseline="0" dirty="0">
                          <a:latin typeface="Times New Roman" pitchFamily="18" charset="0"/>
                          <a:cs typeface="Times New Roman" pitchFamily="18" charset="0"/>
                        </a:rPr>
                        <a:t>, статус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17" marB="457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Тема доклада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17" marB="457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Форма участия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17" marB="457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Результат участия</a:t>
                      </a:r>
                    </a:p>
                  </a:txBody>
                  <a:tcPr marL="91444" marR="91444" marT="45717" marB="45717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5679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7.</a:t>
                      </a:r>
                    </a:p>
                  </a:txBody>
                  <a:tcPr marL="91444" marR="91444" marT="45717" marB="45717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VII международная научно-практическая интернет-конференция «Проблемы экономического роста и устойчивого развития». Вологда: </a:t>
                      </a:r>
                      <a:r>
                        <a:rPr kumimoji="0" lang="ru-RU" sz="10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ВолНЦ</a:t>
                      </a:r>
                      <a:r>
                        <a:rPr kumimoji="0" lang="ru-RU" sz="1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РАН, 2022. </a:t>
                      </a:r>
                    </a:p>
                  </a:txBody>
                  <a:tcPr marL="91444" marR="91444" marT="45717" marB="45717"/>
                </a:tc>
                <a:tc>
                  <a:txBody>
                    <a:bodyPr/>
                    <a:lstStyle/>
                    <a:p>
                      <a:r>
                        <a:rPr kumimoji="0" lang="ru-RU" sz="1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Деловая среда в России: особенности развития на международном, национальном и региональном уровне 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17" marB="45717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Дистанционная</a:t>
                      </a:r>
                    </a:p>
                  </a:txBody>
                  <a:tcPr marL="91444" marR="91444" marT="45717" marB="45717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Сертификат участника</a:t>
                      </a:r>
                    </a:p>
                  </a:txBody>
                  <a:tcPr marL="91444" marR="91444" marT="45717" marB="45717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2550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8.</a:t>
                      </a:r>
                    </a:p>
                  </a:txBody>
                  <a:tcPr marL="91444" marR="91444" marT="45717" marB="45717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VI международная научная интернет-конференции «Проблемы и перспективы развития научно-технологического пространства».  Вологда: </a:t>
                      </a:r>
                      <a:r>
                        <a:rPr kumimoji="0" lang="ru-RU" sz="10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ВолНЦ</a:t>
                      </a:r>
                      <a:r>
                        <a:rPr kumimoji="0" lang="ru-RU" sz="1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РАН, 2022. </a:t>
                      </a:r>
                    </a:p>
                  </a:txBody>
                  <a:tcPr marL="91444" marR="91444" marT="45717" marB="45717"/>
                </a:tc>
                <a:tc>
                  <a:txBody>
                    <a:bodyPr/>
                    <a:lstStyle/>
                    <a:p>
                      <a:r>
                        <a:rPr kumimoji="0" lang="ru-RU" sz="1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Институционализация региональной деловой среды 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17" marB="45717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Дистанционная</a:t>
                      </a:r>
                    </a:p>
                  </a:txBody>
                  <a:tcPr marL="91444" marR="91444" marT="45717" marB="45717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Сертификат участника</a:t>
                      </a:r>
                    </a:p>
                  </a:txBody>
                  <a:tcPr marL="91444" marR="91444" marT="45717" marB="45717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933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9.</a:t>
                      </a:r>
                    </a:p>
                  </a:txBody>
                  <a:tcPr marL="91444" marR="91444" marT="45717" marB="45717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 Международная научно-практическая конференция «Управление инновационными и инвестиционными процессами и изменениями в современных условиях». г. Санкт-Петербург, 2022.</a:t>
                      </a:r>
                    </a:p>
                  </a:txBody>
                  <a:tcPr marL="91444" marR="91444" marT="45717" marB="45717"/>
                </a:tc>
                <a:tc>
                  <a:txBody>
                    <a:bodyPr/>
                    <a:lstStyle/>
                    <a:p>
                      <a:r>
                        <a:rPr kumimoji="0" lang="ru-RU" sz="1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Влияние пандемии COVID-19 на развитие малого и среднего предпринимательства в Вологодской области 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17" marB="45717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Дистанционная</a:t>
                      </a:r>
                    </a:p>
                  </a:txBody>
                  <a:tcPr marL="91444" marR="91444" marT="45717" marB="45717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Сертификат участника</a:t>
                      </a:r>
                    </a:p>
                  </a:txBody>
                  <a:tcPr marL="91444" marR="91444" marT="45717" marB="45717" anchor="ctr"/>
                </a:tc>
                <a:extLst>
                  <a:ext uri="{0D108BD9-81ED-4DB2-BD59-A6C34878D82A}">
                    <a16:rowId xmlns:a16="http://schemas.microsoft.com/office/drawing/2014/main" val="133620459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10.</a:t>
                      </a:r>
                    </a:p>
                  </a:txBody>
                  <a:tcPr marL="91444" marR="91444" marT="45717" marB="45717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Международный симпозиум по комплексному развитию территорий «Государство. Политика. Социум». г. Екатеринбург, 2022. </a:t>
                      </a:r>
                    </a:p>
                  </a:txBody>
                  <a:tcPr marL="91444" marR="91444" marT="45717" marB="45717"/>
                </a:tc>
                <a:tc>
                  <a:txBody>
                    <a:bodyPr/>
                    <a:lstStyle/>
                    <a:p>
                      <a:r>
                        <a:rPr kumimoji="0" lang="ru-RU" sz="1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Оценка предпринимателями условий ведения бизнеса в период пандемии СОVID-19 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17" marB="45717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Дистанционная</a:t>
                      </a:r>
                    </a:p>
                  </a:txBody>
                  <a:tcPr marL="91444" marR="91444" marT="45717" marB="45717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Сертификат участника</a:t>
                      </a:r>
                    </a:p>
                  </a:txBody>
                  <a:tcPr marL="91444" marR="91444" marT="45717" marB="45717" anchor="ctr"/>
                </a:tc>
                <a:extLst>
                  <a:ext uri="{0D108BD9-81ED-4DB2-BD59-A6C34878D82A}">
                    <a16:rowId xmlns:a16="http://schemas.microsoft.com/office/drawing/2014/main" val="5203157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11.</a:t>
                      </a:r>
                    </a:p>
                  </a:txBody>
                  <a:tcPr marL="91444" marR="91444" marT="45717" marB="45717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Молодые ученые - экономике региона. Вологда: </a:t>
                      </a:r>
                      <a:r>
                        <a:rPr kumimoji="0" lang="ru-RU" sz="10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ВолНЦ</a:t>
                      </a:r>
                      <a:r>
                        <a:rPr kumimoji="0" lang="ru-RU" sz="1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РАН, 2022. </a:t>
                      </a:r>
                    </a:p>
                  </a:txBody>
                  <a:tcPr marL="91444" marR="91444" marT="45717" marB="45717"/>
                </a:tc>
                <a:tc>
                  <a:txBody>
                    <a:bodyPr/>
                    <a:lstStyle/>
                    <a:p>
                      <a:r>
                        <a:rPr kumimoji="0" lang="ru-RU" sz="1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Теоретические основы развития высокотехнологичного производства 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17" marB="45717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Дистанционная</a:t>
                      </a:r>
                    </a:p>
                  </a:txBody>
                  <a:tcPr marL="91444" marR="91444" marT="45717" marB="45717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Диплом </a:t>
                      </a:r>
                      <a:r>
                        <a:rPr lang="en-US" sz="1000" dirty="0">
                          <a:latin typeface="Times New Roman" pitchFamily="18" charset="0"/>
                          <a:cs typeface="Times New Roman" pitchFamily="18" charset="0"/>
                        </a:rPr>
                        <a:t>II</a:t>
                      </a:r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 степени</a:t>
                      </a:r>
                    </a:p>
                  </a:txBody>
                  <a:tcPr marL="91444" marR="91444" marT="45717" marB="45717" anchor="ctr"/>
                </a:tc>
                <a:extLst>
                  <a:ext uri="{0D108BD9-81ED-4DB2-BD59-A6C34878D82A}">
                    <a16:rowId xmlns:a16="http://schemas.microsoft.com/office/drawing/2014/main" val="3607951493"/>
                  </a:ext>
                </a:extLst>
              </a:tr>
            </a:tbl>
          </a:graphicData>
        </a:graphic>
      </p:graphicFrame>
      <p:sp>
        <p:nvSpPr>
          <p:cNvPr id="11" name="Rectangle 10"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042988" y="188913"/>
            <a:ext cx="7489825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66" tIns="46034" rIns="92066" bIns="46034" anchor="b"/>
          <a:lstStyle/>
          <a:p>
            <a:pPr algn="ctr" eaLnBrk="1" hangingPunct="1">
              <a:defRPr/>
            </a:pPr>
            <a:r>
              <a:rPr lang="ru-RU" sz="11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ФЕДЕРАЛЬНОЕ </a:t>
            </a:r>
            <a:r>
              <a:rPr lang="ru-RU" sz="1100" b="1" kern="0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ГОСУДАРСТВЕННОЕ</a:t>
            </a:r>
            <a:r>
              <a:rPr lang="ru-RU" sz="11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БЮДЖЕТНОЕ УЧРЕЖДЕНИЕ НАУКИ </a:t>
            </a:r>
          </a:p>
          <a:p>
            <a:pPr algn="ctr" eaLnBrk="1" hangingPunct="1">
              <a:defRPr/>
            </a:pPr>
            <a:r>
              <a:rPr lang="ru-RU" sz="1100" b="1" cap="all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«Вологодский научный центр российской академии наук»</a:t>
            </a:r>
            <a:endParaRPr lang="en-US" sz="1100" b="1" cap="all" dirty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659" y="116632"/>
            <a:ext cx="764258" cy="780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829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Line 8"/>
          <p:cNvSpPr>
            <a:spLocks noChangeShapeType="1"/>
          </p:cNvSpPr>
          <p:nvPr/>
        </p:nvSpPr>
        <p:spPr bwMode="auto">
          <a:xfrm flipV="1">
            <a:off x="1692275" y="620713"/>
            <a:ext cx="6335713" cy="0"/>
          </a:xfrm>
          <a:prstGeom prst="line">
            <a:avLst/>
          </a:prstGeom>
          <a:noFill/>
          <a:ln w="57150" cmpd="thinThick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22532" name="Picture 12" descr="Untitled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5788" y="65088"/>
            <a:ext cx="798512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539750" y="1187450"/>
            <a:ext cx="8137525" cy="369888"/>
          </a:xfrm>
          <a:prstGeom prst="rect">
            <a:avLst/>
          </a:prstGeom>
          <a:solidFill>
            <a:schemeClr val="bg2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 eaLnBrk="1" hangingPunct="1"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УЧАСТИЕ</a:t>
            </a:r>
            <a:r>
              <a:rPr lang="ru-RU" dirty="0"/>
              <a:t> </a:t>
            </a:r>
            <a:r>
              <a:rPr lang="ru-RU" sz="1600" b="1" cap="all" dirty="0">
                <a:latin typeface="Times New Roman" pitchFamily="18" charset="0"/>
                <a:cs typeface="Times New Roman" pitchFamily="18" charset="0"/>
              </a:rPr>
              <a:t>в грантах, конкурсах, ОЛИМПИАДАХ </a:t>
            </a: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2643211"/>
              </p:ext>
            </p:extLst>
          </p:nvPr>
        </p:nvGraphicFramePr>
        <p:xfrm>
          <a:off x="539750" y="1844824"/>
          <a:ext cx="8208962" cy="1461588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5760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201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923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204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1672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</a:p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 п/п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Название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Тема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Форма участия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13" marB="45713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562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</a:p>
                  </a:txBody>
                  <a:tcPr marL="91436" marR="91436" marT="45713" marB="45713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Грант Российского научного фонда № 23-28-01841, </a:t>
                      </a:r>
                      <a:r>
                        <a:rPr kumimoji="0" lang="ru-RU" sz="14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https://rscf.ru/project/23-28-01841/</a:t>
                      </a:r>
                      <a:endParaRPr kumimoji="0" lang="ru-RU" sz="14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6" marR="91436" marT="45713" marB="45713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14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Креативные практики как ресурс развития малых территорий</a:t>
                      </a:r>
                    </a:p>
                  </a:txBody>
                  <a:tcPr marL="91436" marR="91436" marT="45713" marB="45713" anchor="ctr"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Исполнитель</a:t>
                      </a:r>
                    </a:p>
                  </a:txBody>
                  <a:tcPr marL="91436" marR="91436" marT="45713" marB="45713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Rectangle 10"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042988" y="188913"/>
            <a:ext cx="7489825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66" tIns="46034" rIns="92066" bIns="46034" anchor="b"/>
          <a:lstStyle/>
          <a:p>
            <a:pPr algn="ctr" eaLnBrk="1" hangingPunct="1">
              <a:defRPr/>
            </a:pPr>
            <a:r>
              <a:rPr lang="ru-RU" sz="11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ФЕДЕРАЛЬНОЕ </a:t>
            </a:r>
            <a:r>
              <a:rPr lang="ru-RU" sz="1100" b="1" kern="0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ГОСУДАРСТВЕННОЕ</a:t>
            </a:r>
            <a:r>
              <a:rPr lang="ru-RU" sz="11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БЮДЖЕТНОЕ УЧРЕЖДЕНИЕ НАУКИ </a:t>
            </a:r>
          </a:p>
          <a:p>
            <a:pPr algn="ctr" eaLnBrk="1" hangingPunct="1">
              <a:defRPr/>
            </a:pPr>
            <a:r>
              <a:rPr lang="ru-RU" sz="1100" b="1" cap="all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«Вологодский научный центр российской академии наук»</a:t>
            </a:r>
            <a:endParaRPr lang="en-US" sz="1100" b="1" cap="all" dirty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659" y="116632"/>
            <a:ext cx="764258" cy="78075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539750" y="1146175"/>
            <a:ext cx="8135938" cy="338138"/>
          </a:xfrm>
          <a:prstGeom prst="rect">
            <a:avLst/>
          </a:prstGeom>
          <a:solidFill>
            <a:schemeClr val="bg2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 eaLnBrk="1" hangingPunct="1">
              <a:defRPr/>
            </a:pPr>
            <a:r>
              <a:rPr lang="ru-RU" sz="1600" b="1" cap="all" dirty="0">
                <a:latin typeface="Times New Roman" pitchFamily="18" charset="0"/>
                <a:cs typeface="Times New Roman" pitchFamily="18" charset="0"/>
              </a:rPr>
              <a:t>7. </a:t>
            </a:r>
            <a:r>
              <a:rPr lang="ru-RU" altLang="ru-RU" sz="1600" b="1" cap="all" dirty="0">
                <a:latin typeface="Times New Roman" pitchFamily="18" charset="0"/>
                <a:cs typeface="Times New Roman" pitchFamily="18" charset="0"/>
              </a:rPr>
              <a:t>НАУЧНЫЕ И ТВОРЧЕСКИЕ ДОСТИЖЕНИЯ</a:t>
            </a:r>
            <a:endParaRPr lang="ru-RU" sz="1600" b="1" cap="al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0"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042988" y="188913"/>
            <a:ext cx="7489825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66" tIns="46034" rIns="92066" bIns="46034" anchor="b"/>
          <a:lstStyle/>
          <a:p>
            <a:pPr algn="ctr" eaLnBrk="1" hangingPunct="1">
              <a:defRPr/>
            </a:pPr>
            <a:r>
              <a:rPr lang="ru-RU" sz="11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ФЕДЕРАЛЬНОЕ </a:t>
            </a:r>
            <a:r>
              <a:rPr lang="ru-RU" sz="1100" b="1" kern="0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ГОСУДАРСТВЕННОЕ</a:t>
            </a:r>
            <a:r>
              <a:rPr lang="ru-RU" sz="11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БЮДЖЕТНОЕ УЧРЕЖДЕНИЕ НАУКИ </a:t>
            </a:r>
          </a:p>
          <a:p>
            <a:pPr algn="ctr" eaLnBrk="1" hangingPunct="1">
              <a:defRPr/>
            </a:pPr>
            <a:r>
              <a:rPr lang="ru-RU" sz="1100" b="1" cap="all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«Вологодский научный центр российской академии наук»</a:t>
            </a:r>
            <a:endParaRPr lang="en-US" sz="1100" b="1" cap="all" dirty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25612" name="Picture 12" descr="Untitled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5788" y="65088"/>
            <a:ext cx="798512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A0C355CF-73D9-4331-9CDC-BB4FEED283F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473" y="222688"/>
            <a:ext cx="764258" cy="780755"/>
          </a:xfrm>
          <a:prstGeom prst="rect">
            <a:avLst/>
          </a:prstGeom>
        </p:spPr>
      </p:pic>
      <p:graphicFrame>
        <p:nvGraphicFramePr>
          <p:cNvPr id="2" name="Объект 1">
            <a:extLst>
              <a:ext uri="{FF2B5EF4-FFF2-40B4-BE49-F238E27FC236}">
                <a16:creationId xmlns:a16="http://schemas.microsoft.com/office/drawing/2014/main" id="{12EDF503-E084-4A7C-B06D-9D2359CB8E7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88673"/>
              </p:ext>
            </p:extLst>
          </p:nvPr>
        </p:nvGraphicFramePr>
        <p:xfrm>
          <a:off x="6875617" y="2063664"/>
          <a:ext cx="2236913" cy="31655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Acrobat Document" r:id="rId5" imgW="5667198" imgH="8020037" progId="Acrobat.Document.11">
                  <p:embed/>
                </p:oleObj>
              </mc:Choice>
              <mc:Fallback>
                <p:oleObj name="Acrobat Document" r:id="rId5" imgW="5667198" imgH="8020037" progId="Acrobat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875617" y="2063664"/>
                        <a:ext cx="2236913" cy="31655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Объект 2">
            <a:extLst>
              <a:ext uri="{FF2B5EF4-FFF2-40B4-BE49-F238E27FC236}">
                <a16:creationId xmlns:a16="http://schemas.microsoft.com/office/drawing/2014/main" id="{17E4CA53-AB25-49E5-9958-38359E7524F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3519043"/>
              </p:ext>
            </p:extLst>
          </p:nvPr>
        </p:nvGraphicFramePr>
        <p:xfrm>
          <a:off x="2330489" y="2066003"/>
          <a:ext cx="2275644" cy="3195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Acrobat Document" r:id="rId7" imgW="5743542" imgH="8067649" progId="Acrobat.Document.11">
                  <p:embed/>
                </p:oleObj>
              </mc:Choice>
              <mc:Fallback>
                <p:oleObj name="Acrobat Document" r:id="rId7" imgW="5743542" imgH="8067649" progId="Acrobat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330489" y="2066003"/>
                        <a:ext cx="2275644" cy="31956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ED1D1969-A829-4A4B-BA18-A639C70F072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8888829"/>
              </p:ext>
            </p:extLst>
          </p:nvPr>
        </p:nvGraphicFramePr>
        <p:xfrm>
          <a:off x="4585672" y="2046374"/>
          <a:ext cx="2258167" cy="31798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name="Acrobat Document" r:id="rId9" imgW="5714740" imgH="8048535" progId="Acrobat.Document.11">
                  <p:embed/>
                </p:oleObj>
              </mc:Choice>
              <mc:Fallback>
                <p:oleObj name="Acrobat Document" r:id="rId9" imgW="5714740" imgH="8048535" progId="Acrobat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585672" y="2046374"/>
                        <a:ext cx="2258167" cy="31798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E5642EBA-C705-4828-A5FD-9B4EF90694E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4224345"/>
              </p:ext>
            </p:extLst>
          </p:nvPr>
        </p:nvGraphicFramePr>
        <p:xfrm>
          <a:off x="57263" y="2063808"/>
          <a:ext cx="2259718" cy="31978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Acrobat Document" r:id="rId11" imgW="5667198" imgH="8020037" progId="Acrobat.Document.11">
                  <p:embed/>
                </p:oleObj>
              </mc:Choice>
              <mc:Fallback>
                <p:oleObj name="Acrobat Document" r:id="rId11" imgW="5667198" imgH="8020037" progId="Acrobat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7263" y="2063808"/>
                        <a:ext cx="2259718" cy="31978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rgbClr val="548DD2"/>
            </a:gs>
            <a:gs pos="48000">
              <a:srgbClr val="C8DAF0"/>
            </a:gs>
            <a:gs pos="100000">
              <a:srgbClr val="DDE8F6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>
          <a:xfrm>
            <a:off x="6464300" y="2136775"/>
            <a:ext cx="2232025" cy="2587625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5363" name="TextBox 10"/>
          <p:cNvSpPr txBox="1">
            <a:spLocks noChangeArrowheads="1"/>
          </p:cNvSpPr>
          <p:nvPr/>
        </p:nvSpPr>
        <p:spPr bwMode="auto">
          <a:xfrm>
            <a:off x="6659563" y="2576513"/>
            <a:ext cx="1828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17365D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400">
                <a:latin typeface="Arial" panose="020B0604020202020204" pitchFamily="34" charset="0"/>
              </a:rPr>
              <a:t>ФОТО</a:t>
            </a:r>
          </a:p>
        </p:txBody>
      </p:sp>
      <p:sp>
        <p:nvSpPr>
          <p:cNvPr id="15364" name="Line 8"/>
          <p:cNvSpPr>
            <a:spLocks noChangeShapeType="1"/>
          </p:cNvSpPr>
          <p:nvPr/>
        </p:nvSpPr>
        <p:spPr bwMode="auto">
          <a:xfrm flipV="1">
            <a:off x="1692275" y="549275"/>
            <a:ext cx="6335713" cy="0"/>
          </a:xfrm>
          <a:prstGeom prst="line">
            <a:avLst/>
          </a:prstGeom>
          <a:noFill/>
          <a:ln w="57150" cmpd="thinThick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15366" name="Picture 12" descr="Untitled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5788" y="65088"/>
            <a:ext cx="798512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8" name="Rectangle 10"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442074" y="1618985"/>
            <a:ext cx="227647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66" tIns="46034" rIns="92066" bIns="46034"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400" dirty="0"/>
              <a:t>Научный руководитель</a:t>
            </a:r>
          </a:p>
        </p:txBody>
      </p:sp>
      <p:sp>
        <p:nvSpPr>
          <p:cNvPr id="15369" name="TextBox 6"/>
          <p:cNvSpPr txBox="1">
            <a:spLocks noChangeArrowheads="1"/>
          </p:cNvSpPr>
          <p:nvPr/>
        </p:nvSpPr>
        <p:spPr bwMode="auto">
          <a:xfrm>
            <a:off x="900113" y="2560638"/>
            <a:ext cx="4967287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17365D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«САМОЗАНЯТОСТЬ В РЕГИОНЕ: ОСОБЕННОСТИ ФУНКЦИОНИРОВАНИЯ И НАПРАВЛЕНИЯ РЕГУЛИРОВАНИЯ»</a:t>
            </a:r>
          </a:p>
        </p:txBody>
      </p:sp>
      <p:sp>
        <p:nvSpPr>
          <p:cNvPr id="15371" name="TextBox 12"/>
          <p:cNvSpPr txBox="1">
            <a:spLocks noChangeArrowheads="1"/>
          </p:cNvSpPr>
          <p:nvPr/>
        </p:nvSpPr>
        <p:spPr bwMode="auto">
          <a:xfrm>
            <a:off x="6392068" y="5041760"/>
            <a:ext cx="237648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17365D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400" dirty="0">
                <a:latin typeface="Arial" panose="020B0604020202020204" pitchFamily="34" charset="0"/>
              </a:rPr>
              <a:t>к.э.н. Устинова Ксения Александровна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76275" y="1098550"/>
            <a:ext cx="7812088" cy="338554"/>
          </a:xfrm>
          <a:prstGeom prst="rect">
            <a:avLst/>
          </a:prstGeom>
          <a:solidFill>
            <a:schemeClr val="bg2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 eaLnBrk="1" hangingPunct="1">
              <a:defRPr/>
            </a:pPr>
            <a:r>
              <a:rPr lang="ru-RU" sz="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Выпускная квалификационная работа (ВКР)</a:t>
            </a:r>
          </a:p>
        </p:txBody>
      </p:sp>
      <p:sp>
        <p:nvSpPr>
          <p:cNvPr id="14" name="Rectangle 10"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042988" y="116632"/>
            <a:ext cx="7489825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66" tIns="46034" rIns="92066" bIns="46034" anchor="b"/>
          <a:lstStyle/>
          <a:p>
            <a:pPr algn="ctr" eaLnBrk="1" hangingPunct="1">
              <a:defRPr/>
            </a:pPr>
            <a:r>
              <a:rPr lang="ru-RU" sz="11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ФЕДЕРАЛЬНОЕ </a:t>
            </a:r>
            <a:r>
              <a:rPr lang="ru-RU" sz="1100" b="1" kern="0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ГОСУДАРСТВЕННОЕ</a:t>
            </a:r>
            <a:r>
              <a:rPr lang="ru-RU" sz="11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БЮДЖЕТНОЕ УЧРЕЖДЕНИЕ НАУКИ </a:t>
            </a:r>
          </a:p>
          <a:p>
            <a:pPr algn="ctr" eaLnBrk="1" hangingPunct="1">
              <a:defRPr/>
            </a:pPr>
            <a:r>
              <a:rPr lang="ru-RU" sz="1100" b="1" cap="all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«Вологодский научный центр российской академии наук»</a:t>
            </a:r>
            <a:endParaRPr lang="en-US" sz="1100" b="1" cap="all" dirty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659" y="116632"/>
            <a:ext cx="764258" cy="780755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33C795D3-1552-4EC8-BA95-F7919034561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4300" y="1932516"/>
            <a:ext cx="2232025" cy="297603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0756CCB-1B77-4791-B8A6-CADC5EB5CE8A}"/>
              </a:ext>
            </a:extLst>
          </p:cNvPr>
          <p:cNvSpPr txBox="1"/>
          <p:nvPr/>
        </p:nvSpPr>
        <p:spPr>
          <a:xfrm>
            <a:off x="650081" y="5729444"/>
            <a:ext cx="7954963" cy="585787"/>
          </a:xfrm>
          <a:prstGeom prst="rect">
            <a:avLst/>
          </a:prstGeom>
          <a:solidFill>
            <a:schemeClr val="bg2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 eaLnBrk="1" hangingPunct="1"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ТЕМА ДИССЕРТАЦИОННОГО ИССЛЕДОВАНИЯ УТВЕРЖДЕНА </a:t>
            </a:r>
            <a:r>
              <a:rPr lang="ru-RU" sz="1600" cap="all" dirty="0">
                <a:latin typeface="Times New Roman" pitchFamily="18" charset="0"/>
                <a:cs typeface="Times New Roman" pitchFamily="18" charset="0"/>
              </a:rPr>
              <a:t>Директором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ФГБУН ВолНЦ РАН   ПРИКАЗ № </a:t>
            </a:r>
            <a:r>
              <a:rPr lang="ru-RU" sz="1600" u="sng" dirty="0">
                <a:latin typeface="Times New Roman" pitchFamily="18" charset="0"/>
                <a:cs typeface="Times New Roman" pitchFamily="18" charset="0"/>
              </a:rPr>
              <a:t>41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от </a:t>
            </a:r>
            <a:r>
              <a:rPr lang="ru-RU" sz="1600" u="sng" dirty="0">
                <a:latin typeface="Times New Roman" pitchFamily="18" charset="0"/>
                <a:cs typeface="Times New Roman" pitchFamily="18" charset="0"/>
              </a:rPr>
              <a:t>20 февраля 2023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г.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539750" y="1074638"/>
            <a:ext cx="8135938" cy="338138"/>
          </a:xfrm>
          <a:prstGeom prst="rect">
            <a:avLst/>
          </a:prstGeom>
          <a:solidFill>
            <a:schemeClr val="bg2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 eaLnBrk="1" hangingPunct="1">
              <a:defRPr/>
            </a:pPr>
            <a:r>
              <a:rPr lang="ru-RU" sz="1600" b="1" cap="all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altLang="ru-RU" sz="1600" b="1" cap="all" dirty="0">
                <a:latin typeface="Times New Roman" pitchFamily="18" charset="0"/>
                <a:cs typeface="Times New Roman" pitchFamily="18" charset="0"/>
              </a:rPr>
              <a:t>ВЫПОЛНЕНИЕ УЧЕБНОГО ПЛАНА</a:t>
            </a:r>
            <a:endParaRPr lang="ru-RU" sz="1600" b="1" cap="all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8" name="Picture 12" descr="Untitled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5788" y="65088"/>
            <a:ext cx="798512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TextBox 5"/>
          <p:cNvSpPr txBox="1">
            <a:spLocks noChangeArrowheads="1"/>
          </p:cNvSpPr>
          <p:nvPr/>
        </p:nvSpPr>
        <p:spPr bwMode="auto">
          <a:xfrm>
            <a:off x="581025" y="1484313"/>
            <a:ext cx="809466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17365D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2.1. Сдача экзаменов </a:t>
            </a:r>
          </a:p>
        </p:txBody>
      </p:sp>
      <p:graphicFrame>
        <p:nvGraphicFramePr>
          <p:cNvPr id="21" name="Таблица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7167108"/>
              </p:ext>
            </p:extLst>
          </p:nvPr>
        </p:nvGraphicFramePr>
        <p:xfrm>
          <a:off x="611188" y="1843088"/>
          <a:ext cx="8064500" cy="3830728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6903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679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06150">
                  <a:extLst>
                    <a:ext uri="{9D8B030D-6E8A-4147-A177-3AD203B41FA5}">
                      <a16:colId xmlns:a16="http://schemas.microsoft.com/office/drawing/2014/main" val="664717056"/>
                    </a:ext>
                  </a:extLst>
                </a:gridCol>
              </a:tblGrid>
              <a:tr h="305137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№ п/п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61" marB="4576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r>
                        <a:rPr lang="ru-RU" sz="1400" baseline="0" dirty="0">
                          <a:latin typeface="Times New Roman" pitchFamily="18" charset="0"/>
                          <a:cs typeface="Times New Roman" pitchFamily="18" charset="0"/>
                        </a:rPr>
                        <a:t> дисциплины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61" marB="4576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400" b="1" kern="1200" dirty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Оценка </a:t>
                      </a:r>
                    </a:p>
                  </a:txBody>
                  <a:tcPr marL="91446" marR="91446" marT="45761" marB="45761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431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</a:p>
                  </a:txBody>
                  <a:tcPr marL="91446" marR="91446" marT="45761" marB="45761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</a:rPr>
                        <a:t>Философские проблемы науки и техники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Отлично</a:t>
                      </a:r>
                    </a:p>
                  </a:txBody>
                  <a:tcPr marL="91446" marR="91446" marT="45761" marB="45761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431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</a:p>
                  </a:txBody>
                  <a:tcPr marL="91446" marR="91446" marT="45761" marB="45761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</a:rPr>
                        <a:t>Иностранный язык в сфере профессиональной коммуникации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Отлично</a:t>
                      </a:r>
                    </a:p>
                  </a:txBody>
                  <a:tcPr marL="91446" marR="91446" marT="45761" marB="45761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431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</a:p>
                  </a:txBody>
                  <a:tcPr marL="91446" marR="91446" marT="45761" marB="45761" anchor="ctr"/>
                </a:tc>
                <a:tc>
                  <a:txBody>
                    <a:bodyPr/>
                    <a:lstStyle/>
                    <a:p>
                      <a:pPr marL="41275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</a:rPr>
                        <a:t>Методология научного исследования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Хорошо</a:t>
                      </a:r>
                    </a:p>
                  </a:txBody>
                  <a:tcPr marL="91446" marR="91446" marT="45761" marB="45761" anchor="ctr"/>
                </a:tc>
                <a:extLst>
                  <a:ext uri="{0D108BD9-81ED-4DB2-BD59-A6C34878D82A}">
                    <a16:rowId xmlns:a16="http://schemas.microsoft.com/office/drawing/2014/main" val="3680861356"/>
                  </a:ext>
                </a:extLst>
              </a:tr>
              <a:tr h="34431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</a:p>
                  </a:txBody>
                  <a:tcPr marL="91446" marR="91446" marT="45761" marB="45761" anchor="ctr"/>
                </a:tc>
                <a:tc>
                  <a:txBody>
                    <a:bodyPr/>
                    <a:lstStyle/>
                    <a:p>
                      <a:pPr marL="41275"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</a:rPr>
                        <a:t>Современные информационные технологии в экономике и управлении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Отлично</a:t>
                      </a:r>
                    </a:p>
                  </a:txBody>
                  <a:tcPr marL="91446" marR="91446" marT="45761" marB="45761" anchor="ctr"/>
                </a:tc>
                <a:extLst>
                  <a:ext uri="{0D108BD9-81ED-4DB2-BD59-A6C34878D82A}">
                    <a16:rowId xmlns:a16="http://schemas.microsoft.com/office/drawing/2014/main" val="3860651425"/>
                  </a:ext>
                </a:extLst>
              </a:tr>
              <a:tr h="34431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</a:p>
                  </a:txBody>
                  <a:tcPr marL="91446" marR="91446" marT="45761" marB="45761" anchor="ctr"/>
                </a:tc>
                <a:tc>
                  <a:txBody>
                    <a:bodyPr/>
                    <a:lstStyle/>
                    <a:p>
                      <a:pPr marL="45720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</a:rPr>
                        <a:t>Микроэкономика (продвинутый уровень)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Отлично</a:t>
                      </a:r>
                    </a:p>
                  </a:txBody>
                  <a:tcPr marL="91446" marR="91446" marT="45761" marB="45761" anchor="ctr"/>
                </a:tc>
                <a:extLst>
                  <a:ext uri="{0D108BD9-81ED-4DB2-BD59-A6C34878D82A}">
                    <a16:rowId xmlns:a16="http://schemas.microsoft.com/office/drawing/2014/main" val="3966706022"/>
                  </a:ext>
                </a:extLst>
              </a:tr>
              <a:tr h="34431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6.</a:t>
                      </a:r>
                    </a:p>
                  </a:txBody>
                  <a:tcPr marL="91446" marR="91446" marT="45761" marB="45761" anchor="ctr"/>
                </a:tc>
                <a:tc>
                  <a:txBody>
                    <a:bodyPr/>
                    <a:lstStyle/>
                    <a:p>
                      <a:pPr marL="45720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</a:rPr>
                        <a:t>Макроэкономика (продвинутый уровень)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Отлично</a:t>
                      </a:r>
                    </a:p>
                  </a:txBody>
                  <a:tcPr marL="91446" marR="91446" marT="45761" marB="45761" anchor="ctr"/>
                </a:tc>
                <a:extLst>
                  <a:ext uri="{0D108BD9-81ED-4DB2-BD59-A6C34878D82A}">
                    <a16:rowId xmlns:a16="http://schemas.microsoft.com/office/drawing/2014/main" val="2230636327"/>
                  </a:ext>
                </a:extLst>
              </a:tr>
              <a:tr h="34431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7.</a:t>
                      </a:r>
                    </a:p>
                  </a:txBody>
                  <a:tcPr marL="91446" marR="91446" marT="45761" marB="45761" anchor="ctr"/>
                </a:tc>
                <a:tc>
                  <a:txBody>
                    <a:bodyPr/>
                    <a:lstStyle/>
                    <a:p>
                      <a:pPr marL="45720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</a:rPr>
                        <a:t>Эконометрика (продвинутый уровень)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Отлично</a:t>
                      </a:r>
                    </a:p>
                  </a:txBody>
                  <a:tcPr marL="91446" marR="91446" marT="45761" marB="45761" anchor="ctr"/>
                </a:tc>
                <a:extLst>
                  <a:ext uri="{0D108BD9-81ED-4DB2-BD59-A6C34878D82A}">
                    <a16:rowId xmlns:a16="http://schemas.microsoft.com/office/drawing/2014/main" val="1387630675"/>
                  </a:ext>
                </a:extLst>
              </a:tr>
              <a:tr h="34431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8.</a:t>
                      </a:r>
                    </a:p>
                  </a:txBody>
                  <a:tcPr marL="91446" marR="91446" marT="45761" marB="45761" anchor="ctr"/>
                </a:tc>
                <a:tc>
                  <a:txBody>
                    <a:bodyPr/>
                    <a:lstStyle/>
                    <a:p>
                      <a:pPr marL="45720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</a:rPr>
                        <a:t>Региональная экономика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Отлично</a:t>
                      </a:r>
                    </a:p>
                  </a:txBody>
                  <a:tcPr marL="91446" marR="91446" marT="45761" marB="45761" anchor="ctr"/>
                </a:tc>
                <a:extLst>
                  <a:ext uri="{0D108BD9-81ED-4DB2-BD59-A6C34878D82A}">
                    <a16:rowId xmlns:a16="http://schemas.microsoft.com/office/drawing/2014/main" val="2992329150"/>
                  </a:ext>
                </a:extLst>
              </a:tr>
              <a:tr h="34431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9.</a:t>
                      </a:r>
                    </a:p>
                  </a:txBody>
                  <a:tcPr marL="91446" marR="91446" marT="45761" marB="45761" anchor="ctr"/>
                </a:tc>
                <a:tc>
                  <a:txBody>
                    <a:bodyPr/>
                    <a:lstStyle/>
                    <a:p>
                      <a:pPr marL="45720" algn="l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400" kern="1200" dirty="0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+mn-cs"/>
                        </a:rPr>
                        <a:t>Региональное и муниципальное управление</a:t>
                      </a: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Отлично</a:t>
                      </a:r>
                    </a:p>
                  </a:txBody>
                  <a:tcPr marL="91446" marR="91446" marT="45761" marB="45761" anchor="ctr"/>
                </a:tc>
                <a:extLst>
                  <a:ext uri="{0D108BD9-81ED-4DB2-BD59-A6C34878D82A}">
                    <a16:rowId xmlns:a16="http://schemas.microsoft.com/office/drawing/2014/main" val="1998209777"/>
                  </a:ext>
                </a:extLst>
              </a:tr>
              <a:tr h="34431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10.</a:t>
                      </a:r>
                    </a:p>
                  </a:txBody>
                  <a:tcPr marL="91446" marR="91446" marT="45761" marB="45761" anchor="ctr"/>
                </a:tc>
                <a:tc>
                  <a:txBody>
                    <a:bodyPr/>
                    <a:lstStyle/>
                    <a:p>
                      <a:pPr marL="45720" algn="l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400" kern="1200" dirty="0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+mn-cs"/>
                        </a:rPr>
                        <a:t>Экономика общественного сектора региона</a:t>
                      </a: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Отлично</a:t>
                      </a:r>
                    </a:p>
                  </a:txBody>
                  <a:tcPr marL="91446" marR="91446" marT="45761" marB="45761" anchor="ctr"/>
                </a:tc>
                <a:extLst>
                  <a:ext uri="{0D108BD9-81ED-4DB2-BD59-A6C34878D82A}">
                    <a16:rowId xmlns:a16="http://schemas.microsoft.com/office/drawing/2014/main" val="819519224"/>
                  </a:ext>
                </a:extLst>
              </a:tr>
            </a:tbl>
          </a:graphicData>
        </a:graphic>
      </p:graphicFrame>
      <p:sp>
        <p:nvSpPr>
          <p:cNvPr id="10" name="Rectangle 10"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042988" y="188913"/>
            <a:ext cx="7489825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66" tIns="46034" rIns="92066" bIns="46034" anchor="b"/>
          <a:lstStyle/>
          <a:p>
            <a:pPr algn="ctr" eaLnBrk="1" hangingPunct="1">
              <a:defRPr/>
            </a:pPr>
            <a:r>
              <a:rPr lang="ru-RU" sz="11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ФЕДЕРАЛЬНОЕ </a:t>
            </a:r>
            <a:r>
              <a:rPr lang="ru-RU" sz="1100" b="1" kern="0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ГОСУДАРСТВЕННОЕ</a:t>
            </a:r>
            <a:r>
              <a:rPr lang="ru-RU" sz="11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БЮДЖЕТНОЕ УЧРЕЖДЕНИЕ НАУКИ </a:t>
            </a:r>
          </a:p>
          <a:p>
            <a:pPr algn="ctr" eaLnBrk="1" hangingPunct="1">
              <a:defRPr/>
            </a:pPr>
            <a:r>
              <a:rPr lang="ru-RU" sz="1100" b="1" cap="all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«Вологодский научный центр российской академии наук»</a:t>
            </a:r>
            <a:endParaRPr lang="en-US" sz="1100" b="1" cap="all" dirty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659" y="116632"/>
            <a:ext cx="764258" cy="780755"/>
          </a:xfrm>
          <a:prstGeom prst="rect">
            <a:avLst/>
          </a:prstGeom>
        </p:spPr>
      </p:pic>
      <p:sp>
        <p:nvSpPr>
          <p:cNvPr id="12" name="Line 8"/>
          <p:cNvSpPr>
            <a:spLocks noChangeShapeType="1"/>
          </p:cNvSpPr>
          <p:nvPr/>
        </p:nvSpPr>
        <p:spPr bwMode="auto">
          <a:xfrm flipV="1">
            <a:off x="1692275" y="620688"/>
            <a:ext cx="6335713" cy="0"/>
          </a:xfrm>
          <a:prstGeom prst="line">
            <a:avLst/>
          </a:prstGeom>
          <a:noFill/>
          <a:ln w="57150" cmpd="thinThick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20095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719931" y="969668"/>
            <a:ext cx="8135938" cy="338138"/>
          </a:xfrm>
          <a:prstGeom prst="rect">
            <a:avLst/>
          </a:prstGeom>
          <a:solidFill>
            <a:schemeClr val="bg2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 eaLnBrk="1" hangingPunct="1">
              <a:defRPr/>
            </a:pPr>
            <a:r>
              <a:rPr lang="ru-RU" sz="1600" b="1" cap="all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altLang="ru-RU" sz="1600" b="1" cap="all" dirty="0">
                <a:latin typeface="Times New Roman" pitchFamily="18" charset="0"/>
                <a:cs typeface="Times New Roman" pitchFamily="18" charset="0"/>
              </a:rPr>
              <a:t>ВЫПОЛНЕНИЕ УЧЕБНОГО ПЛАНА</a:t>
            </a:r>
            <a:endParaRPr lang="ru-RU" sz="1600" b="1" cap="all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8" name="Picture 12" descr="Untitled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5788" y="65088"/>
            <a:ext cx="798512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09" name="TextBox 5"/>
          <p:cNvSpPr txBox="1">
            <a:spLocks noChangeArrowheads="1"/>
          </p:cNvSpPr>
          <p:nvPr/>
        </p:nvSpPr>
        <p:spPr bwMode="auto">
          <a:xfrm>
            <a:off x="683568" y="1318231"/>
            <a:ext cx="809466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17365D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None/>
            </a:pPr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2.2. Сдача зачетов</a:t>
            </a:r>
          </a:p>
        </p:txBody>
      </p:sp>
      <p:graphicFrame>
        <p:nvGraphicFramePr>
          <p:cNvPr id="24" name="Таблица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1298337"/>
              </p:ext>
            </p:extLst>
          </p:nvPr>
        </p:nvGraphicFramePr>
        <p:xfrm>
          <a:off x="575469" y="1628801"/>
          <a:ext cx="8064500" cy="4754768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6481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288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7560">
                  <a:extLst>
                    <a:ext uri="{9D8B030D-6E8A-4147-A177-3AD203B41FA5}">
                      <a16:colId xmlns:a16="http://schemas.microsoft.com/office/drawing/2014/main" val="664717056"/>
                    </a:ext>
                  </a:extLst>
                </a:gridCol>
              </a:tblGrid>
              <a:tr h="26275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№  п/п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16" marB="457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Наименование дисциплины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16" marB="457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400" b="1" kern="1200" dirty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Оценка </a:t>
                      </a:r>
                    </a:p>
                  </a:txBody>
                  <a:tcPr marL="91446" marR="91446" marT="45716" marB="45716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662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</a:p>
                  </a:txBody>
                  <a:tcPr marL="91446" marR="91446" marT="45716" marB="45716" anchor="ctr"/>
                </a:tc>
                <a:tc>
                  <a:txBody>
                    <a:bodyPr/>
                    <a:lstStyle/>
                    <a:p>
                      <a:pPr marL="41275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</a:rPr>
                        <a:t>Этика и культура управления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Зачтено</a:t>
                      </a:r>
                    </a:p>
                  </a:txBody>
                  <a:tcPr marL="91446" marR="91446" marT="45716" marB="45716" anchor="ctr"/>
                </a:tc>
                <a:extLst>
                  <a:ext uri="{0D108BD9-81ED-4DB2-BD59-A6C34878D82A}">
                    <a16:rowId xmlns:a16="http://schemas.microsoft.com/office/drawing/2014/main" val="603962865"/>
                  </a:ext>
                </a:extLst>
              </a:tr>
              <a:tr h="27662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</a:p>
                  </a:txBody>
                  <a:tcPr marL="91446" marR="91446" marT="45716" marB="45716" anchor="ctr"/>
                </a:tc>
                <a:tc>
                  <a:txBody>
                    <a:bodyPr/>
                    <a:lstStyle/>
                    <a:p>
                      <a:pPr marL="41275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</a:rPr>
                        <a:t>Деловые коммуникации в профессиональной деятельности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Зачтено</a:t>
                      </a:r>
                    </a:p>
                  </a:txBody>
                  <a:tcPr marL="91446" marR="91446" marT="45716" marB="45716" anchor="ctr"/>
                </a:tc>
                <a:extLst>
                  <a:ext uri="{0D108BD9-81ED-4DB2-BD59-A6C34878D82A}">
                    <a16:rowId xmlns:a16="http://schemas.microsoft.com/office/drawing/2014/main" val="3485196329"/>
                  </a:ext>
                </a:extLst>
              </a:tr>
              <a:tr h="35834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</a:p>
                  </a:txBody>
                  <a:tcPr marL="91446" marR="91446" marT="45716" marB="45716" anchor="ctr"/>
                </a:tc>
                <a:tc>
                  <a:txBody>
                    <a:bodyPr/>
                    <a:lstStyle/>
                    <a:p>
                      <a:pPr marL="41275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</a:rPr>
                        <a:t>Инновационное развитие и инвестиционная привлекательность региона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Зачтено</a:t>
                      </a:r>
                    </a:p>
                  </a:txBody>
                  <a:tcPr marL="91446" marR="91446" marT="45716" marB="45716" anchor="ctr"/>
                </a:tc>
                <a:extLst>
                  <a:ext uri="{0D108BD9-81ED-4DB2-BD59-A6C34878D82A}">
                    <a16:rowId xmlns:a16="http://schemas.microsoft.com/office/drawing/2014/main" val="111640045"/>
                  </a:ext>
                </a:extLst>
              </a:tr>
              <a:tr h="27662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</a:p>
                  </a:txBody>
                  <a:tcPr marL="91446" marR="91446" marT="45716" marB="45716" anchor="ctr"/>
                </a:tc>
                <a:tc>
                  <a:txBody>
                    <a:bodyPr/>
                    <a:lstStyle/>
                    <a:p>
                      <a:pPr marL="41275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</a:rPr>
                        <a:t>Общая педагогика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Зачтено</a:t>
                      </a:r>
                    </a:p>
                  </a:txBody>
                  <a:tcPr marL="91446" marR="91446" marT="45716" marB="45716" anchor="ctr"/>
                </a:tc>
                <a:extLst>
                  <a:ext uri="{0D108BD9-81ED-4DB2-BD59-A6C34878D82A}">
                    <a16:rowId xmlns:a16="http://schemas.microsoft.com/office/drawing/2014/main" val="3060060250"/>
                  </a:ext>
                </a:extLst>
              </a:tr>
              <a:tr h="27662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</a:p>
                  </a:txBody>
                  <a:tcPr marL="91446" marR="91446" marT="45716" marB="45716" anchor="ctr"/>
                </a:tc>
                <a:tc>
                  <a:txBody>
                    <a:bodyPr/>
                    <a:lstStyle/>
                    <a:p>
                      <a:pPr marL="41275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</a:rPr>
                        <a:t>Управление проектами и программами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Зачтено</a:t>
                      </a:r>
                    </a:p>
                  </a:txBody>
                  <a:tcPr marL="91446" marR="91446" marT="45716" marB="45716" anchor="ctr"/>
                </a:tc>
                <a:extLst>
                  <a:ext uri="{0D108BD9-81ED-4DB2-BD59-A6C34878D82A}">
                    <a16:rowId xmlns:a16="http://schemas.microsoft.com/office/drawing/2014/main" val="3540977571"/>
                  </a:ext>
                </a:extLst>
              </a:tr>
              <a:tr h="27662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6.</a:t>
                      </a:r>
                    </a:p>
                  </a:txBody>
                  <a:tcPr marL="91446" marR="91446" marT="45716" marB="45716" anchor="ctr"/>
                </a:tc>
                <a:tc>
                  <a:txBody>
                    <a:bodyPr/>
                    <a:lstStyle/>
                    <a:p>
                      <a:pPr marL="41275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</a:rPr>
                        <a:t>Экономическая статистика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Зачтено</a:t>
                      </a:r>
                    </a:p>
                  </a:txBody>
                  <a:tcPr marL="91446" marR="91446" marT="45716" marB="45716" anchor="ctr"/>
                </a:tc>
                <a:extLst>
                  <a:ext uri="{0D108BD9-81ED-4DB2-BD59-A6C34878D82A}">
                    <a16:rowId xmlns:a16="http://schemas.microsoft.com/office/drawing/2014/main" val="1816238790"/>
                  </a:ext>
                </a:extLst>
              </a:tr>
              <a:tr h="27662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7.</a:t>
                      </a:r>
                    </a:p>
                  </a:txBody>
                  <a:tcPr marL="91446" marR="91446" marT="45716" marB="45716" anchor="ctr"/>
                </a:tc>
                <a:tc>
                  <a:txBody>
                    <a:bodyPr/>
                    <a:lstStyle/>
                    <a:p>
                      <a:pPr marL="41275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</a:rPr>
                        <a:t>Маркетинг территорий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Зачтено</a:t>
                      </a:r>
                    </a:p>
                  </a:txBody>
                  <a:tcPr marL="91446" marR="91446" marT="45716" marB="45716" anchor="ctr"/>
                </a:tc>
                <a:extLst>
                  <a:ext uri="{0D108BD9-81ED-4DB2-BD59-A6C34878D82A}">
                    <a16:rowId xmlns:a16="http://schemas.microsoft.com/office/drawing/2014/main" val="11842365"/>
                  </a:ext>
                </a:extLst>
              </a:tr>
              <a:tr h="276623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1446" marR="91446" marT="45716" marB="45716" anchor="ctr"/>
                </a:tc>
                <a:tc>
                  <a:txBody>
                    <a:bodyPr/>
                    <a:lstStyle/>
                    <a:p>
                      <a:r>
                        <a:rPr kumimoji="0" lang="ru-RU" sz="1400" b="1" kern="1200" dirty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Дисциплины по выбору</a:t>
                      </a: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16" marB="45716" anchor="ctr"/>
                </a:tc>
                <a:extLst>
                  <a:ext uri="{0D108BD9-81ED-4DB2-BD59-A6C34878D82A}">
                    <a16:rowId xmlns:a16="http://schemas.microsoft.com/office/drawing/2014/main" val="3615943258"/>
                  </a:ext>
                </a:extLst>
              </a:tr>
              <a:tr h="27662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8.</a:t>
                      </a:r>
                    </a:p>
                  </a:txBody>
                  <a:tcPr marL="91446" marR="91446" marT="45716" marB="45716" anchor="ctr"/>
                </a:tc>
                <a:tc>
                  <a:txBody>
                    <a:bodyPr/>
                    <a:lstStyle/>
                    <a:p>
                      <a:pPr marL="41275">
                        <a:spcAft>
                          <a:spcPts val="0"/>
                        </a:spcAft>
                        <a:tabLst>
                          <a:tab pos="166370" algn="l"/>
                        </a:tabLst>
                      </a:pPr>
                      <a:r>
                        <a:rPr lang="ru-RU" sz="140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</a:rPr>
                        <a:t>Государственные и муниципальные финансы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91446" marR="91446" marT="45716" marB="45716" anchor="ctr"/>
                </a:tc>
                <a:extLst>
                  <a:ext uri="{0D108BD9-81ED-4DB2-BD59-A6C34878D82A}">
                    <a16:rowId xmlns:a16="http://schemas.microsoft.com/office/drawing/2014/main" val="3012802139"/>
                  </a:ext>
                </a:extLst>
              </a:tr>
              <a:tr h="27662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9.</a:t>
                      </a:r>
                    </a:p>
                  </a:txBody>
                  <a:tcPr marL="91446" marR="91446" marT="45716" marB="45716" anchor="ctr"/>
                </a:tc>
                <a:tc>
                  <a:txBody>
                    <a:bodyPr/>
                    <a:lstStyle/>
                    <a:p>
                      <a:pPr marL="41275">
                        <a:spcAft>
                          <a:spcPts val="0"/>
                        </a:spcAft>
                        <a:tabLst>
                          <a:tab pos="166370" algn="l"/>
                        </a:tabLst>
                      </a:pPr>
                      <a:r>
                        <a:rPr lang="ru-RU" sz="1400" dirty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</a:rPr>
                        <a:t>Управление социально-экономическим развитием региона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Зачтено</a:t>
                      </a:r>
                    </a:p>
                  </a:txBody>
                  <a:tcPr marL="91446" marR="91446" marT="45716" marB="45716" anchor="ctr"/>
                </a:tc>
                <a:extLst>
                  <a:ext uri="{0D108BD9-81ED-4DB2-BD59-A6C34878D82A}">
                    <a16:rowId xmlns:a16="http://schemas.microsoft.com/office/drawing/2014/main" val="2325887732"/>
                  </a:ext>
                </a:extLst>
              </a:tr>
              <a:tr h="27662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10.</a:t>
                      </a:r>
                    </a:p>
                  </a:txBody>
                  <a:tcPr marL="91446" marR="91446" marT="45716" marB="45716" anchor="ctr"/>
                </a:tc>
                <a:tc>
                  <a:txBody>
                    <a:bodyPr/>
                    <a:lstStyle/>
                    <a:p>
                      <a:pPr marL="41275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</a:rPr>
                        <a:t>Экономическая демография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Зачтено</a:t>
                      </a:r>
                    </a:p>
                  </a:txBody>
                  <a:tcPr marL="91446" marR="91446" marT="45716" marB="45716" anchor="ctr"/>
                </a:tc>
                <a:extLst>
                  <a:ext uri="{0D108BD9-81ED-4DB2-BD59-A6C34878D82A}">
                    <a16:rowId xmlns:a16="http://schemas.microsoft.com/office/drawing/2014/main" val="1069920411"/>
                  </a:ext>
                </a:extLst>
              </a:tr>
              <a:tr h="27662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11.</a:t>
                      </a:r>
                    </a:p>
                  </a:txBody>
                  <a:tcPr marL="91446" marR="91446" marT="45716" marB="45716" anchor="ctr"/>
                </a:tc>
                <a:tc>
                  <a:txBody>
                    <a:bodyPr/>
                    <a:lstStyle/>
                    <a:p>
                      <a:pPr marL="41275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</a:rPr>
                        <a:t>Экономика знаний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Зачтено</a:t>
                      </a:r>
                    </a:p>
                  </a:txBody>
                  <a:tcPr marL="91446" marR="91446" marT="45716" marB="45716" anchor="ctr"/>
                </a:tc>
                <a:extLst>
                  <a:ext uri="{0D108BD9-81ED-4DB2-BD59-A6C34878D82A}">
                    <a16:rowId xmlns:a16="http://schemas.microsoft.com/office/drawing/2014/main" val="3600750476"/>
                  </a:ext>
                </a:extLst>
              </a:tr>
              <a:tr h="276623"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14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12.</a:t>
                      </a:r>
                    </a:p>
                  </a:txBody>
                  <a:tcPr marL="91446" marR="91446" marT="45716" marB="45716" anchor="ctr"/>
                </a:tc>
                <a:tc>
                  <a:txBody>
                    <a:bodyPr/>
                    <a:lstStyle/>
                    <a:p>
                      <a:pPr marL="41275" algn="l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400" kern="1200" dirty="0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Социология управления</a:t>
                      </a:r>
                      <a:endParaRPr kumimoji="0" lang="ru-RU" sz="1400" kern="1200" dirty="0">
                        <a:solidFill>
                          <a:schemeClr val="dk1"/>
                        </a:solidFill>
                        <a:effectLst/>
                        <a:latin typeface="Cambria" panose="02040503050406030204" pitchFamily="18" charset="0"/>
                        <a:cs typeface="+mn-cs"/>
                      </a:endParaRPr>
                    </a:p>
                  </a:txBody>
                  <a:tcPr marL="91446" marR="91446" marT="45716" marB="45716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Зачтено</a:t>
                      </a:r>
                    </a:p>
                  </a:txBody>
                  <a:tcPr marL="91446" marR="91446" marT="45716" marB="45716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6487"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14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13.</a:t>
                      </a:r>
                    </a:p>
                  </a:txBody>
                  <a:tcPr marL="91446" marR="91446" marT="45716" marB="45716" anchor="ctr"/>
                </a:tc>
                <a:tc>
                  <a:txBody>
                    <a:bodyPr/>
                    <a:lstStyle/>
                    <a:p>
                      <a:pPr marL="41275" algn="l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400" kern="1200" dirty="0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Практикум по оценке бизнес-проектов</a:t>
                      </a:r>
                      <a:endParaRPr kumimoji="0" lang="ru-RU" sz="1400" kern="1200" dirty="0">
                        <a:solidFill>
                          <a:schemeClr val="dk1"/>
                        </a:solidFill>
                        <a:effectLst/>
                        <a:latin typeface="Cambria" panose="02040503050406030204" pitchFamily="18" charset="0"/>
                        <a:cs typeface="+mn-cs"/>
                      </a:endParaRPr>
                    </a:p>
                  </a:txBody>
                  <a:tcPr marL="91446" marR="91446" marT="45716" marB="45716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Зачтено</a:t>
                      </a:r>
                    </a:p>
                  </a:txBody>
                  <a:tcPr marL="91446" marR="91446" marT="45716" marB="45716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0" name="Rectangle 10"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042988" y="188913"/>
            <a:ext cx="7489825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66" tIns="46034" rIns="92066" bIns="46034" anchor="b"/>
          <a:lstStyle/>
          <a:p>
            <a:pPr algn="ctr" eaLnBrk="1" hangingPunct="1">
              <a:defRPr/>
            </a:pPr>
            <a:r>
              <a:rPr lang="ru-RU" sz="11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ФЕДЕРАЛЬНОЕ </a:t>
            </a:r>
            <a:r>
              <a:rPr lang="ru-RU" sz="1100" b="1" kern="0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ГОСУДАРСТВЕННОЕ</a:t>
            </a:r>
            <a:r>
              <a:rPr lang="ru-RU" sz="11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БЮДЖЕТНОЕ УЧРЕЖДЕНИЕ НАУКИ </a:t>
            </a:r>
          </a:p>
          <a:p>
            <a:pPr algn="ctr" eaLnBrk="1" hangingPunct="1">
              <a:defRPr/>
            </a:pPr>
            <a:r>
              <a:rPr lang="ru-RU" sz="1100" b="1" cap="all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«Вологодский научный центр российской академии наук»</a:t>
            </a:r>
            <a:endParaRPr lang="en-US" sz="1100" b="1" cap="all" dirty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659" y="116632"/>
            <a:ext cx="764258" cy="780755"/>
          </a:xfrm>
          <a:prstGeom prst="rect">
            <a:avLst/>
          </a:prstGeom>
        </p:spPr>
      </p:pic>
      <p:sp>
        <p:nvSpPr>
          <p:cNvPr id="12" name="Line 8"/>
          <p:cNvSpPr>
            <a:spLocks noChangeShapeType="1"/>
          </p:cNvSpPr>
          <p:nvPr/>
        </p:nvSpPr>
        <p:spPr bwMode="auto">
          <a:xfrm flipV="1">
            <a:off x="1692275" y="620688"/>
            <a:ext cx="6335713" cy="0"/>
          </a:xfrm>
          <a:prstGeom prst="line">
            <a:avLst/>
          </a:prstGeom>
          <a:noFill/>
          <a:ln w="57150" cmpd="thinThick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08767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539750" y="1074638"/>
            <a:ext cx="8135938" cy="338138"/>
          </a:xfrm>
          <a:prstGeom prst="rect">
            <a:avLst/>
          </a:prstGeom>
          <a:solidFill>
            <a:schemeClr val="bg2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 eaLnBrk="1" hangingPunct="1">
              <a:defRPr/>
            </a:pPr>
            <a:r>
              <a:rPr lang="ru-RU" sz="1600" b="1" cap="all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altLang="ru-RU" sz="1600" b="1" cap="all" dirty="0">
                <a:latin typeface="Times New Roman" pitchFamily="18" charset="0"/>
                <a:cs typeface="Times New Roman" pitchFamily="18" charset="0"/>
              </a:rPr>
              <a:t>ВЫПОЛНЕНИЕ УЧЕБНОГО ПЛАНА</a:t>
            </a:r>
            <a:endParaRPr lang="ru-RU" sz="1600" b="1" cap="all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8" name="Picture 12" descr="Untitled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5788" y="65088"/>
            <a:ext cx="798512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09" name="TextBox 5"/>
          <p:cNvSpPr txBox="1">
            <a:spLocks noChangeArrowheads="1"/>
          </p:cNvSpPr>
          <p:nvPr/>
        </p:nvSpPr>
        <p:spPr bwMode="auto">
          <a:xfrm>
            <a:off x="581025" y="1628800"/>
            <a:ext cx="809466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17365D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2.3. Прохождение практики</a:t>
            </a:r>
          </a:p>
        </p:txBody>
      </p:sp>
      <p:graphicFrame>
        <p:nvGraphicFramePr>
          <p:cNvPr id="24" name="Таблица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4739818"/>
              </p:ext>
            </p:extLst>
          </p:nvPr>
        </p:nvGraphicFramePr>
        <p:xfrm>
          <a:off x="535941" y="2132856"/>
          <a:ext cx="8064500" cy="1701485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6481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288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7560">
                  <a:extLst>
                    <a:ext uri="{9D8B030D-6E8A-4147-A177-3AD203B41FA5}">
                      <a16:colId xmlns:a16="http://schemas.microsoft.com/office/drawing/2014/main" val="664717056"/>
                    </a:ext>
                  </a:extLst>
                </a:gridCol>
              </a:tblGrid>
              <a:tr h="312896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№  п/п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16" marB="457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Вид</a:t>
                      </a:r>
                      <a:r>
                        <a:rPr lang="ru-RU" sz="1400" baseline="0" dirty="0">
                          <a:latin typeface="Times New Roman" pitchFamily="18" charset="0"/>
                          <a:cs typeface="Times New Roman" pitchFamily="18" charset="0"/>
                        </a:rPr>
                        <a:t> практики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16" marB="457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400" b="1" kern="1200" dirty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Оценка </a:t>
                      </a:r>
                    </a:p>
                  </a:txBody>
                  <a:tcPr marL="91446" marR="91446" marT="45716" marB="45716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9406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</a:p>
                  </a:txBody>
                  <a:tcPr marL="91446" marR="91446" marT="45716" marB="45716" anchor="ctr"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Учебная практика</a:t>
                      </a:r>
                    </a:p>
                  </a:txBody>
                  <a:tcPr marL="91446" marR="91446" marT="45716" marB="45716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Зачтено</a:t>
                      </a:r>
                    </a:p>
                  </a:txBody>
                  <a:tcPr marL="91446" marR="91446" marT="45716" marB="45716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306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</a:p>
                  </a:txBody>
                  <a:tcPr marL="91446" marR="91446" marT="45716" marB="45716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Педагогическая практика</a:t>
                      </a:r>
                    </a:p>
                  </a:txBody>
                  <a:tcPr marL="91446" marR="91446" marT="45716" marB="45716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Зачтено</a:t>
                      </a:r>
                    </a:p>
                  </a:txBody>
                  <a:tcPr marL="91446" marR="91446" marT="45716" marB="45716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306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</a:p>
                  </a:txBody>
                  <a:tcPr marL="91446" marR="91446" marT="45716" marB="45716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Преддипломная практика</a:t>
                      </a:r>
                    </a:p>
                  </a:txBody>
                  <a:tcPr marL="91446" marR="91446" marT="45716" marB="45716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Зачтено</a:t>
                      </a:r>
                    </a:p>
                  </a:txBody>
                  <a:tcPr marL="91446" marR="91446" marT="45716" marB="45716"/>
                </a:tc>
                <a:extLst>
                  <a:ext uri="{0D108BD9-81ED-4DB2-BD59-A6C34878D82A}">
                    <a16:rowId xmlns:a16="http://schemas.microsoft.com/office/drawing/2014/main" val="199458326"/>
                  </a:ext>
                </a:extLst>
              </a:tr>
              <a:tr h="35306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4. </a:t>
                      </a:r>
                    </a:p>
                  </a:txBody>
                  <a:tcPr marL="91446" marR="91446" marT="45716" marB="45716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НИР</a:t>
                      </a:r>
                    </a:p>
                  </a:txBody>
                  <a:tcPr marL="91446" marR="91446" marT="45716" marB="45716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Зачтено</a:t>
                      </a:r>
                    </a:p>
                  </a:txBody>
                  <a:tcPr marL="91446" marR="91446" marT="45716" marB="45716"/>
                </a:tc>
                <a:extLst>
                  <a:ext uri="{0D108BD9-81ED-4DB2-BD59-A6C34878D82A}">
                    <a16:rowId xmlns:a16="http://schemas.microsoft.com/office/drawing/2014/main" val="4063270687"/>
                  </a:ext>
                </a:extLst>
              </a:tr>
            </a:tbl>
          </a:graphicData>
        </a:graphic>
      </p:graphicFrame>
      <p:sp>
        <p:nvSpPr>
          <p:cNvPr id="10" name="Rectangle 10"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042988" y="188913"/>
            <a:ext cx="7489825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66" tIns="46034" rIns="92066" bIns="46034" anchor="b"/>
          <a:lstStyle/>
          <a:p>
            <a:pPr algn="ctr" eaLnBrk="1" hangingPunct="1">
              <a:defRPr/>
            </a:pPr>
            <a:r>
              <a:rPr lang="ru-RU" sz="11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ФЕДЕРАЛЬНОЕ </a:t>
            </a:r>
            <a:r>
              <a:rPr lang="ru-RU" sz="1100" b="1" kern="0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ГОСУДАРСТВЕННОЕ</a:t>
            </a:r>
            <a:r>
              <a:rPr lang="ru-RU" sz="11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БЮДЖЕТНОЕ УЧРЕЖДЕНИЕ НАУКИ </a:t>
            </a:r>
          </a:p>
          <a:p>
            <a:pPr algn="ctr" eaLnBrk="1" hangingPunct="1">
              <a:defRPr/>
            </a:pPr>
            <a:r>
              <a:rPr lang="ru-RU" sz="1100" b="1" cap="all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«Вологодский научный центр российской академии наук»</a:t>
            </a:r>
            <a:endParaRPr lang="en-US" sz="1100" b="1" cap="all" dirty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659" y="116632"/>
            <a:ext cx="764258" cy="780755"/>
          </a:xfrm>
          <a:prstGeom prst="rect">
            <a:avLst/>
          </a:prstGeom>
        </p:spPr>
      </p:pic>
      <p:sp>
        <p:nvSpPr>
          <p:cNvPr id="12" name="Line 8"/>
          <p:cNvSpPr>
            <a:spLocks noChangeShapeType="1"/>
          </p:cNvSpPr>
          <p:nvPr/>
        </p:nvSpPr>
        <p:spPr bwMode="auto">
          <a:xfrm flipV="1">
            <a:off x="1692275" y="620688"/>
            <a:ext cx="6335713" cy="0"/>
          </a:xfrm>
          <a:prstGeom prst="line">
            <a:avLst/>
          </a:prstGeom>
          <a:noFill/>
          <a:ln w="57150" cmpd="thinThick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539750" y="1074638"/>
            <a:ext cx="8135938" cy="338138"/>
          </a:xfrm>
          <a:prstGeom prst="rect">
            <a:avLst/>
          </a:prstGeom>
          <a:solidFill>
            <a:schemeClr val="bg2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 eaLnBrk="1" hangingPunct="1">
              <a:defRPr/>
            </a:pPr>
            <a:r>
              <a:rPr lang="ru-RU" sz="1600" b="1" cap="all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altLang="ru-RU" sz="1600" b="1" cap="all" dirty="0">
                <a:latin typeface="Times New Roman" pitchFamily="18" charset="0"/>
                <a:cs typeface="Times New Roman" pitchFamily="18" charset="0"/>
              </a:rPr>
              <a:t>ВЫПОЛНЕНИЕ УЧЕБНОГО ПЛАНА</a:t>
            </a:r>
            <a:endParaRPr lang="ru-RU" sz="1600" b="1" cap="all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8" name="Picture 12" descr="Untitled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5788" y="65088"/>
            <a:ext cx="798512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09" name="TextBox 5"/>
          <p:cNvSpPr txBox="1">
            <a:spLocks noChangeArrowheads="1"/>
          </p:cNvSpPr>
          <p:nvPr/>
        </p:nvSpPr>
        <p:spPr bwMode="auto">
          <a:xfrm>
            <a:off x="581025" y="1628800"/>
            <a:ext cx="809466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17365D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2.3. Курсовые работы</a:t>
            </a:r>
          </a:p>
        </p:txBody>
      </p:sp>
      <p:graphicFrame>
        <p:nvGraphicFramePr>
          <p:cNvPr id="24" name="Таблица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0532561"/>
              </p:ext>
            </p:extLst>
          </p:nvPr>
        </p:nvGraphicFramePr>
        <p:xfrm>
          <a:off x="535941" y="2132856"/>
          <a:ext cx="8064500" cy="1889736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902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36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83631">
                  <a:extLst>
                    <a:ext uri="{9D8B030D-6E8A-4147-A177-3AD203B41FA5}">
                      <a16:colId xmlns:a16="http://schemas.microsoft.com/office/drawing/2014/main" val="235695723"/>
                    </a:ext>
                  </a:extLst>
                </a:gridCol>
                <a:gridCol w="1256978">
                  <a:extLst>
                    <a:ext uri="{9D8B030D-6E8A-4147-A177-3AD203B41FA5}">
                      <a16:colId xmlns:a16="http://schemas.microsoft.com/office/drawing/2014/main" val="664717056"/>
                    </a:ext>
                  </a:extLst>
                </a:gridCol>
              </a:tblGrid>
              <a:tr h="312896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№  п/п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16" marB="457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Дисциплина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16" marB="457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Тема курсовой работы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16" marB="457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400" b="1" kern="1200" dirty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Оценка </a:t>
                      </a:r>
                    </a:p>
                  </a:txBody>
                  <a:tcPr marL="91446" marR="91446" marT="45716" marB="45716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9406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</a:p>
                  </a:txBody>
                  <a:tcPr marL="91446" marR="91446" marT="45716" marB="45716" anchor="ctr"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Региональная экономика</a:t>
                      </a:r>
                    </a:p>
                  </a:txBody>
                  <a:tcPr marL="91446" marR="91446" marT="45716" marB="45716"/>
                </a:tc>
                <a:tc>
                  <a:txBody>
                    <a:bodyPr/>
                    <a:lstStyle/>
                    <a:p>
                      <a:pPr marL="0" algn="just" rtl="0" eaLnBrk="1" latinLnBrk="0" hangingPunct="1"/>
                      <a:r>
                        <a:rPr kumimoji="0" lang="ru-RU" sz="14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«Самозанятость в регионе: особенности функционирования и направления регулирования»</a:t>
                      </a:r>
                    </a:p>
                  </a:txBody>
                  <a:tcPr marL="91446" marR="91446" marT="45716" marB="45716"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Отлично</a:t>
                      </a:r>
                    </a:p>
                  </a:txBody>
                  <a:tcPr marL="91446" marR="91446" marT="45716" marB="45716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306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</a:p>
                  </a:txBody>
                  <a:tcPr marL="91446" marR="91446" marT="45716" marB="45716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Экономика общественного сектора региона</a:t>
                      </a:r>
                    </a:p>
                  </a:txBody>
                  <a:tcPr marL="91446" marR="91446" marT="45716" marB="45716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«Государственное регулирование института самозанятости в России»</a:t>
                      </a:r>
                    </a:p>
                  </a:txBody>
                  <a:tcPr marL="91446" marR="91446" marT="45716" marB="45716"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Хорошо</a:t>
                      </a:r>
                    </a:p>
                  </a:txBody>
                  <a:tcPr marL="91446" marR="91446" marT="45716" marB="45716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0" name="Rectangle 10"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042988" y="188913"/>
            <a:ext cx="7489825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66" tIns="46034" rIns="92066" bIns="46034" anchor="b"/>
          <a:lstStyle/>
          <a:p>
            <a:pPr algn="ctr" eaLnBrk="1" hangingPunct="1">
              <a:defRPr/>
            </a:pPr>
            <a:r>
              <a:rPr lang="ru-RU" sz="11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ФЕДЕРАЛЬНОЕ </a:t>
            </a:r>
            <a:r>
              <a:rPr lang="ru-RU" sz="1100" b="1" kern="0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ГОСУДАРСТВЕННОЕ</a:t>
            </a:r>
            <a:r>
              <a:rPr lang="ru-RU" sz="11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БЮДЖЕТНОЕ УЧРЕЖДЕНИЕ НАУКИ </a:t>
            </a:r>
          </a:p>
          <a:p>
            <a:pPr algn="ctr" eaLnBrk="1" hangingPunct="1">
              <a:defRPr/>
            </a:pPr>
            <a:r>
              <a:rPr lang="ru-RU" sz="1100" b="1" cap="all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«Вологодский научный центр российской академии наук»</a:t>
            </a:r>
            <a:endParaRPr lang="en-US" sz="1100" b="1" cap="all" dirty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659" y="116632"/>
            <a:ext cx="764258" cy="780755"/>
          </a:xfrm>
          <a:prstGeom prst="rect">
            <a:avLst/>
          </a:prstGeom>
        </p:spPr>
      </p:pic>
      <p:sp>
        <p:nvSpPr>
          <p:cNvPr id="12" name="Line 8"/>
          <p:cNvSpPr>
            <a:spLocks noChangeShapeType="1"/>
          </p:cNvSpPr>
          <p:nvPr/>
        </p:nvSpPr>
        <p:spPr bwMode="auto">
          <a:xfrm flipV="1">
            <a:off x="1692275" y="620688"/>
            <a:ext cx="6335713" cy="0"/>
          </a:xfrm>
          <a:prstGeom prst="line">
            <a:avLst/>
          </a:prstGeom>
          <a:noFill/>
          <a:ln w="57150" cmpd="thinThick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71759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539750" y="1074638"/>
            <a:ext cx="8135938" cy="338138"/>
          </a:xfrm>
          <a:prstGeom prst="rect">
            <a:avLst/>
          </a:prstGeom>
          <a:solidFill>
            <a:schemeClr val="bg2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 eaLnBrk="1" hangingPunct="1">
              <a:defRPr/>
            </a:pPr>
            <a:r>
              <a:rPr lang="ru-RU" sz="1600" b="1" cap="all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altLang="ru-RU" sz="1600" b="1" cap="all" dirty="0">
                <a:latin typeface="Times New Roman" pitchFamily="18" charset="0"/>
                <a:cs typeface="Times New Roman" pitchFamily="18" charset="0"/>
              </a:rPr>
              <a:t>Государственная итоговая аттестация</a:t>
            </a:r>
            <a:endParaRPr lang="ru-RU" sz="1600" b="1" cap="all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8" name="Picture 12" descr="Untitled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5788" y="65088"/>
            <a:ext cx="798512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4" name="Таблица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1832083"/>
              </p:ext>
            </p:extLst>
          </p:nvPr>
        </p:nvGraphicFramePr>
        <p:xfrm>
          <a:off x="535941" y="1780215"/>
          <a:ext cx="7996873" cy="94663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0737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644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58620">
                  <a:extLst>
                    <a:ext uri="{9D8B030D-6E8A-4147-A177-3AD203B41FA5}">
                      <a16:colId xmlns:a16="http://schemas.microsoft.com/office/drawing/2014/main" val="664717056"/>
                    </a:ext>
                  </a:extLst>
                </a:gridCol>
              </a:tblGrid>
              <a:tr h="280633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№  п/п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16" marB="457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Форма ГИА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16" marB="457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400" b="1" kern="1200" dirty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Оценка </a:t>
                      </a:r>
                    </a:p>
                  </a:txBody>
                  <a:tcPr marL="91446" marR="91446" marT="45716" marB="45716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7046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</a:p>
                  </a:txBody>
                  <a:tcPr marL="91446" marR="91446" marT="45716" marB="45716" anchor="ctr"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Государственный экзамен</a:t>
                      </a:r>
                    </a:p>
                  </a:txBody>
                  <a:tcPr marL="91446" marR="91446" marT="45716" marB="45716"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Хорошо</a:t>
                      </a:r>
                    </a:p>
                  </a:txBody>
                  <a:tcPr marL="91446" marR="91446" marT="45716" marB="45716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9658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</a:p>
                  </a:txBody>
                  <a:tcPr marL="91446" marR="91446" marT="45716" marB="45716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Защита ВКР</a:t>
                      </a:r>
                    </a:p>
                  </a:txBody>
                  <a:tcPr marL="91446" marR="91446" marT="45716" marB="45716"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Отлично</a:t>
                      </a:r>
                    </a:p>
                  </a:txBody>
                  <a:tcPr marL="91446" marR="91446" marT="45716" marB="45716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0" name="Rectangle 10"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042988" y="188913"/>
            <a:ext cx="7489825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66" tIns="46034" rIns="92066" bIns="46034" anchor="b"/>
          <a:lstStyle/>
          <a:p>
            <a:pPr algn="ctr" eaLnBrk="1" hangingPunct="1">
              <a:defRPr/>
            </a:pPr>
            <a:r>
              <a:rPr lang="ru-RU" sz="11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ФЕДЕРАЛЬНОЕ </a:t>
            </a:r>
            <a:r>
              <a:rPr lang="ru-RU" sz="1100" b="1" kern="0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ГОСУДАРСТВЕННОЕ</a:t>
            </a:r>
            <a:r>
              <a:rPr lang="ru-RU" sz="11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БЮДЖЕТНОЕ УЧРЕЖДЕНИЕ НАУКИ </a:t>
            </a:r>
          </a:p>
          <a:p>
            <a:pPr algn="ctr" eaLnBrk="1" hangingPunct="1">
              <a:defRPr/>
            </a:pPr>
            <a:r>
              <a:rPr lang="ru-RU" sz="1100" b="1" cap="all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«Вологодский научный центр российской академии наук»</a:t>
            </a:r>
            <a:endParaRPr lang="en-US" sz="1100" b="1" cap="all" dirty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659" y="116632"/>
            <a:ext cx="764258" cy="780755"/>
          </a:xfrm>
          <a:prstGeom prst="rect">
            <a:avLst/>
          </a:prstGeom>
        </p:spPr>
      </p:pic>
      <p:sp>
        <p:nvSpPr>
          <p:cNvPr id="12" name="Line 8"/>
          <p:cNvSpPr>
            <a:spLocks noChangeShapeType="1"/>
          </p:cNvSpPr>
          <p:nvPr/>
        </p:nvSpPr>
        <p:spPr bwMode="auto">
          <a:xfrm flipV="1">
            <a:off x="1692275" y="620688"/>
            <a:ext cx="6335713" cy="0"/>
          </a:xfrm>
          <a:prstGeom prst="line">
            <a:avLst/>
          </a:prstGeom>
          <a:noFill/>
          <a:ln w="57150" cmpd="thinThick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72799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Line 8"/>
          <p:cNvSpPr>
            <a:spLocks noChangeShapeType="1"/>
          </p:cNvSpPr>
          <p:nvPr/>
        </p:nvSpPr>
        <p:spPr bwMode="auto">
          <a:xfrm flipV="1">
            <a:off x="1692275" y="620713"/>
            <a:ext cx="6335713" cy="0"/>
          </a:xfrm>
          <a:prstGeom prst="line">
            <a:avLst/>
          </a:prstGeom>
          <a:noFill/>
          <a:ln w="57150" cmpd="thinThick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19460" name="Picture 12" descr="Untitled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5788" y="65088"/>
            <a:ext cx="798512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654050" y="1146175"/>
            <a:ext cx="7734300" cy="338554"/>
          </a:xfrm>
          <a:prstGeom prst="rect">
            <a:avLst/>
          </a:prstGeom>
          <a:solidFill>
            <a:schemeClr val="bg2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 eaLnBrk="1" hangingPunct="1">
              <a:defRPr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4. ПУБЛИКАЦИИ</a:t>
            </a: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6167489"/>
              </p:ext>
            </p:extLst>
          </p:nvPr>
        </p:nvGraphicFramePr>
        <p:xfrm>
          <a:off x="539750" y="1916113"/>
          <a:ext cx="7993063" cy="4452929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5758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171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9281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</a:p>
                    <a:p>
                      <a:pPr algn="ctr"/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 п/п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50" marB="457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Выходные данные 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50" marB="4575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5534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</a:p>
                  </a:txBody>
                  <a:tcPr marL="91436" marR="91436" marT="45750" marB="4575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kern="1200" dirty="0" err="1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Теребова</a:t>
                      </a:r>
                      <a:r>
                        <a:rPr kumimoji="0" lang="ru-RU" sz="12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С.В., Устинова К.А., Усков В.С., Алферьев Д.А., Якушев Н.О., Кузнецова Е.П., Иванов С.Л., Кочнев А.А., Крюков И.А., Климова Ю.О., </a:t>
                      </a:r>
                      <a:r>
                        <a:rPr kumimoji="0" lang="ru-RU" sz="1200" kern="1200" dirty="0" err="1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Саханевич</a:t>
                      </a:r>
                      <a:r>
                        <a:rPr kumimoji="0" lang="ru-RU" sz="12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Д.Ю. Экономика региона в цифровую эпоху: проблемы и перспективы: монография / под науч. ред. д.э.н., доцента С.В. </a:t>
                      </a:r>
                      <a:r>
                        <a:rPr kumimoji="0" lang="ru-RU" sz="1200" kern="1200" dirty="0" err="1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Теребовой</a:t>
                      </a:r>
                      <a:r>
                        <a:rPr kumimoji="0" lang="ru-RU" sz="12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 – Вологда: ФГБУН </a:t>
                      </a:r>
                      <a:r>
                        <a:rPr kumimoji="0" lang="ru-RU" sz="1200" kern="1200" dirty="0" err="1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ВолНЦ</a:t>
                      </a:r>
                      <a:r>
                        <a:rPr kumimoji="0" lang="ru-RU" sz="12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РАН, 2022. – 450 с.</a:t>
                      </a:r>
                    </a:p>
                  </a:txBody>
                  <a:tcPr marL="91436" marR="91436" marT="45750" marB="4575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</a:p>
                  </a:txBody>
                  <a:tcPr marL="91436" marR="91436" marT="45750" marB="4575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kern="1200" dirty="0" err="1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Теребова</a:t>
                      </a:r>
                      <a:r>
                        <a:rPr kumimoji="0" lang="ru-RU" sz="12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С.В., Устинова К.А., Крюков И.А. Формирование сектора самозанятых в регионах: условия и перспективы // Вестник Пермского университета. Серия Экономика. 2022. №4. С. 429-452. </a:t>
                      </a:r>
                    </a:p>
                  </a:txBody>
                  <a:tcPr marL="91436" marR="91436" marT="45750" marB="4575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8606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</a:p>
                  </a:txBody>
                  <a:tcPr marL="91436" marR="91436" marT="45750" marB="45750" anchor="ctr"/>
                </a:tc>
                <a:tc>
                  <a:txBody>
                    <a:bodyPr/>
                    <a:lstStyle/>
                    <a:p>
                      <a:pPr marL="0" lvl="0" algn="just" rtl="0" eaLnBrk="1" latinLnBrk="0" hangingPunct="1"/>
                      <a:r>
                        <a:rPr kumimoji="0" lang="ru-RU" sz="12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Крюков И. А. Инновационное развитие предприятий предпринимательского сектора в разрезе регионов СЗФО // Стратегии бизнеса. 2023. Т. 11, № 2. С. 42-46.</a:t>
                      </a:r>
                    </a:p>
                  </a:txBody>
                  <a:tcPr marL="91436" marR="91436" marT="45734" marB="45734"/>
                </a:tc>
                <a:extLst>
                  <a:ext uri="{0D108BD9-81ED-4DB2-BD59-A6C34878D82A}">
                    <a16:rowId xmlns:a16="http://schemas.microsoft.com/office/drawing/2014/main" val="356812487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</a:p>
                  </a:txBody>
                  <a:tcPr marL="91436" marR="91436" marT="45750" marB="45750" anchor="ctr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Крюков И.А. Регулирование самозанятости в регионах СЗФО // Вестник Владимирского Государственного Университета имени Александра Григорьевича и Николая Григорьевича Столетовых. 2023. № 1 (35). С. 15-25.</a:t>
                      </a:r>
                    </a:p>
                  </a:txBody>
                  <a:tcPr marL="91436" marR="91436" marT="45734" marB="45734"/>
                </a:tc>
                <a:extLst>
                  <a:ext uri="{0D108BD9-81ED-4DB2-BD59-A6C34878D82A}">
                    <a16:rowId xmlns:a16="http://schemas.microsoft.com/office/drawing/2014/main" val="715608278"/>
                  </a:ext>
                </a:extLst>
              </a:tr>
              <a:tr h="13815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</a:p>
                  </a:txBody>
                  <a:tcPr marL="91436" marR="91436" marT="45750" marB="45750" anchor="ctr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Крюков И.А. Развитие института самозанятости в России // Вестник Владимирского государственного университета имени А.Г. и Н.Г. Столетовых. Серия: экономические науки. 2022. №3. С. 135-143.</a:t>
                      </a:r>
                    </a:p>
                  </a:txBody>
                  <a:tcPr marL="91436" marR="91436" marT="45734" marB="45734"/>
                </a:tc>
                <a:extLst>
                  <a:ext uri="{0D108BD9-81ED-4DB2-BD59-A6C34878D82A}">
                    <a16:rowId xmlns:a16="http://schemas.microsoft.com/office/drawing/2014/main" val="148284411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6.</a:t>
                      </a:r>
                    </a:p>
                  </a:txBody>
                  <a:tcPr marL="91436" marR="91436" marT="45750" marB="45750" anchor="ctr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Крюков И.А. Малое и среднее предпринимательство Вологодской области в период пандемии COVID-19 // Учены записки Тамбовского отделения </a:t>
                      </a:r>
                      <a:r>
                        <a:rPr kumimoji="0" lang="ru-RU" sz="1200" kern="1200" dirty="0" err="1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РоСМУ</a:t>
                      </a:r>
                      <a:r>
                        <a:rPr kumimoji="0" lang="ru-RU" sz="12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 2022. №4. № (28). С. 10-21.</a:t>
                      </a:r>
                    </a:p>
                  </a:txBody>
                  <a:tcPr marL="91436" marR="91436" marT="45734" marB="45734"/>
                </a:tc>
                <a:extLst>
                  <a:ext uri="{0D108BD9-81ED-4DB2-BD59-A6C34878D82A}">
                    <a16:rowId xmlns:a16="http://schemas.microsoft.com/office/drawing/2014/main" val="697589194"/>
                  </a:ext>
                </a:extLst>
              </a:tr>
              <a:tr h="13771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7.</a:t>
                      </a:r>
                    </a:p>
                  </a:txBody>
                  <a:tcPr marL="91436" marR="91436" marT="45750" marB="45750" anchor="ctr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Крюков И.А. Тенденции формирования и развития деловой среды в России // Вопросы территориального развития. 2022. №2. С. 1-17.</a:t>
                      </a:r>
                    </a:p>
                  </a:txBody>
                  <a:tcPr marL="91436" marR="91436" marT="45734" marB="45734"/>
                </a:tc>
                <a:extLst>
                  <a:ext uri="{0D108BD9-81ED-4DB2-BD59-A6C34878D82A}">
                    <a16:rowId xmlns:a16="http://schemas.microsoft.com/office/drawing/2014/main" val="386361167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8.</a:t>
                      </a:r>
                    </a:p>
                  </a:txBody>
                  <a:tcPr marL="91436" marR="91436" marT="45750" marB="45750" anchor="ctr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Крюков, И.А. Развитие высокотехнологичного производства: теоретические и практические аспекты // Стратегии бизнеса. 2021. №12. С. 357-363.</a:t>
                      </a:r>
                    </a:p>
                  </a:txBody>
                  <a:tcPr marL="91436" marR="91436" marT="45734" marB="45734"/>
                </a:tc>
                <a:extLst>
                  <a:ext uri="{0D108BD9-81ED-4DB2-BD59-A6C34878D82A}">
                    <a16:rowId xmlns:a16="http://schemas.microsoft.com/office/drawing/2014/main" val="679645125"/>
                  </a:ext>
                </a:extLst>
              </a:tr>
            </a:tbl>
          </a:graphicData>
        </a:graphic>
      </p:graphicFrame>
      <p:sp>
        <p:nvSpPr>
          <p:cNvPr id="11" name="Rectangle 10"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042988" y="188913"/>
            <a:ext cx="7489825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66" tIns="46034" rIns="92066" bIns="46034" anchor="b"/>
          <a:lstStyle/>
          <a:p>
            <a:pPr algn="ctr" eaLnBrk="1" hangingPunct="1">
              <a:defRPr/>
            </a:pPr>
            <a:r>
              <a:rPr lang="ru-RU" sz="11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ФЕДЕРАЛЬНОЕ </a:t>
            </a:r>
            <a:r>
              <a:rPr lang="ru-RU" sz="1100" b="1" kern="0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ГОСУДАРСТВЕННОЕ</a:t>
            </a:r>
            <a:r>
              <a:rPr lang="ru-RU" sz="11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БЮДЖЕТНОЕ УЧРЕЖДЕНИЕ НАУКИ </a:t>
            </a:r>
          </a:p>
          <a:p>
            <a:pPr algn="ctr" eaLnBrk="1" hangingPunct="1">
              <a:defRPr/>
            </a:pPr>
            <a:r>
              <a:rPr lang="ru-RU" sz="1100" b="1" cap="all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«Вологодский научный центр российской академии наук»</a:t>
            </a:r>
            <a:endParaRPr lang="en-US" sz="1100" b="1" cap="all" dirty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659" y="116632"/>
            <a:ext cx="764258" cy="78075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Line 8"/>
          <p:cNvSpPr>
            <a:spLocks noChangeShapeType="1"/>
          </p:cNvSpPr>
          <p:nvPr/>
        </p:nvSpPr>
        <p:spPr bwMode="auto">
          <a:xfrm flipV="1">
            <a:off x="1692275" y="620713"/>
            <a:ext cx="6335713" cy="0"/>
          </a:xfrm>
          <a:prstGeom prst="line">
            <a:avLst/>
          </a:prstGeom>
          <a:noFill/>
          <a:ln w="57150" cmpd="thinThick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21508" name="Picture 12" descr="Untitled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5788" y="65088"/>
            <a:ext cx="798512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539750" y="1187450"/>
            <a:ext cx="8137525" cy="369888"/>
          </a:xfrm>
          <a:prstGeom prst="rect">
            <a:avLst/>
          </a:prstGeom>
          <a:solidFill>
            <a:schemeClr val="bg2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 eaLnBrk="1" hangingPunct="1"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УЧАСТИЕ В КОНФЕРЕНЦИЯХ</a:t>
            </a:r>
            <a:endParaRPr lang="ru-RU" sz="1600" b="1" cap="all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8653580"/>
              </p:ext>
            </p:extLst>
          </p:nvPr>
        </p:nvGraphicFramePr>
        <p:xfrm>
          <a:off x="395287" y="1700808"/>
          <a:ext cx="8353426" cy="4724396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807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233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127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62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40281">
                  <a:extLst>
                    <a:ext uri="{9D8B030D-6E8A-4147-A177-3AD203B41FA5}">
                      <a16:colId xmlns:a16="http://schemas.microsoft.com/office/drawing/2014/main" val="2037201874"/>
                    </a:ext>
                  </a:extLst>
                </a:gridCol>
              </a:tblGrid>
              <a:tr h="51819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</a:p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 п/п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17" marB="457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Название</a:t>
                      </a:r>
                      <a:r>
                        <a:rPr lang="ru-RU" sz="1400" baseline="0" dirty="0">
                          <a:latin typeface="Times New Roman" pitchFamily="18" charset="0"/>
                          <a:cs typeface="Times New Roman" pitchFamily="18" charset="0"/>
                        </a:rPr>
                        <a:t>, статус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17" marB="457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Тема доклада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17" marB="457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Форма участия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17" marB="457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Результат участия</a:t>
                      </a:r>
                    </a:p>
                  </a:txBody>
                  <a:tcPr marL="91444" marR="91444" marT="45717" marB="45717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5679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</a:p>
                  </a:txBody>
                  <a:tcPr marL="91444" marR="91444" marT="45717" marB="45717" anchor="ctr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Развитие территориальных социально-экономических систем. Вопросы теории и практики. Екатеринбург : Институт экономики Уральского отделения РАН, 2023.</a:t>
                      </a:r>
                    </a:p>
                  </a:txBody>
                  <a:tcPr marL="91444" marR="91444" marT="45717" marB="45717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Инновации в предпринимательской деятельности</a:t>
                      </a:r>
                      <a:r>
                        <a:rPr kumimoji="0" lang="ru-RU" sz="10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17" marB="45717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Дистанционная</a:t>
                      </a:r>
                    </a:p>
                  </a:txBody>
                  <a:tcPr marL="91444" marR="91444" marT="45717" marB="45717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Сертификат участника</a:t>
                      </a:r>
                    </a:p>
                  </a:txBody>
                  <a:tcPr marL="91444" marR="91444" marT="45717" marB="45717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2550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</a:p>
                  </a:txBody>
                  <a:tcPr marL="91444" marR="91444" marT="45717" marB="45717" anchor="ctr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Молодые исследователи – регионам. Вологда: </a:t>
                      </a:r>
                      <a:r>
                        <a:rPr kumimoji="0" lang="ru-RU" sz="10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ВоГУ</a:t>
                      </a:r>
                      <a:r>
                        <a:rPr kumimoji="0" lang="ru-RU" sz="1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2023.</a:t>
                      </a:r>
                    </a:p>
                  </a:txBody>
                  <a:tcPr marL="91444" marR="91444" marT="45717" marB="45717"/>
                </a:tc>
                <a:tc>
                  <a:txBody>
                    <a:bodyPr/>
                    <a:lstStyle/>
                    <a:p>
                      <a:pPr algn="just"/>
                      <a:r>
                        <a:rPr kumimoji="0" lang="ru-RU" sz="1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Регулирование института самозанятости в России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17" marB="45717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Очная</a:t>
                      </a:r>
                    </a:p>
                  </a:txBody>
                  <a:tcPr marL="91444" marR="91444" marT="45717" marB="45717" anchor="ctr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Сертификат участника</a:t>
                      </a:r>
                    </a:p>
                  </a:txBody>
                  <a:tcPr marL="91444" marR="91444" marT="45717" marB="45717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933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</a:p>
                  </a:txBody>
                  <a:tcPr marL="91444" marR="91444" marT="45717" marB="45717" anchor="ctr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VII Международная научная интернет-конференция «Проблемы и перспективы развития научно-технологического пространства», Вологда, 2023.</a:t>
                      </a:r>
                    </a:p>
                  </a:txBody>
                  <a:tcPr marL="91444" marR="91444" marT="45717" marB="45717"/>
                </a:tc>
                <a:tc>
                  <a:txBody>
                    <a:bodyPr/>
                    <a:lstStyle/>
                    <a:p>
                      <a:pPr algn="just"/>
                      <a:r>
                        <a:rPr kumimoji="0" lang="ru-RU" sz="1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Инновационное развитие предприятий предпринимательского сектора в разрезе регионов СЗФО 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17" marB="45717" anchor="ctr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Дистанционная</a:t>
                      </a:r>
                    </a:p>
                  </a:txBody>
                  <a:tcPr marL="91444" marR="91444" marT="45717" marB="45717" anchor="ctr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Сертификат участника</a:t>
                      </a:r>
                    </a:p>
                  </a:txBody>
                  <a:tcPr marL="91444" marR="91444" marT="45717" marB="45717" anchor="ctr"/>
                </a:tc>
                <a:extLst>
                  <a:ext uri="{0D108BD9-81ED-4DB2-BD59-A6C34878D82A}">
                    <a16:rowId xmlns:a16="http://schemas.microsoft.com/office/drawing/2014/main" val="133620459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</a:p>
                  </a:txBody>
                  <a:tcPr marL="91444" marR="91444" marT="45717" marB="45717" anchor="ctr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Развитие территориальных социально-экономических систем. Вопросы теории и практики. Екатеринбург : Институт экономики Уральского отделения РАН, 2022. </a:t>
                      </a:r>
                    </a:p>
                  </a:txBody>
                  <a:tcPr marL="91444" marR="91444" marT="45717" marB="45717"/>
                </a:tc>
                <a:tc>
                  <a:txBody>
                    <a:bodyPr/>
                    <a:lstStyle/>
                    <a:p>
                      <a:pPr algn="just"/>
                      <a:r>
                        <a:rPr kumimoji="0" lang="ru-RU" sz="1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Самозанятость в России: особенности развития на федеральном и региональном уровне 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17" marB="45717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Дистанционная</a:t>
                      </a:r>
                    </a:p>
                  </a:txBody>
                  <a:tcPr marL="91444" marR="91444" marT="45717" marB="45717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Сертификат участника</a:t>
                      </a:r>
                    </a:p>
                  </a:txBody>
                  <a:tcPr marL="91444" marR="91444" marT="45717" marB="45717" anchor="ctr"/>
                </a:tc>
                <a:extLst>
                  <a:ext uri="{0D108BD9-81ED-4DB2-BD59-A6C34878D82A}">
                    <a16:rowId xmlns:a16="http://schemas.microsoft.com/office/drawing/2014/main" val="520315702"/>
                  </a:ext>
                </a:extLst>
              </a:tr>
              <a:tr h="125672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</a:p>
                  </a:txBody>
                  <a:tcPr marL="91444" marR="91444" marT="45717" marB="45717" anchor="ctr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Молодые исследователи - регионам. Вологда: </a:t>
                      </a:r>
                      <a:r>
                        <a:rPr kumimoji="0" lang="ru-RU" sz="10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ВоГУ</a:t>
                      </a:r>
                      <a:r>
                        <a:rPr kumimoji="0" lang="ru-RU" sz="1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2022. </a:t>
                      </a:r>
                    </a:p>
                  </a:txBody>
                  <a:tcPr marL="91444" marR="91444" marT="45717" marB="45717"/>
                </a:tc>
                <a:tc>
                  <a:txBody>
                    <a:bodyPr/>
                    <a:lstStyle/>
                    <a:p>
                      <a:pPr algn="just"/>
                      <a:r>
                        <a:rPr kumimoji="0" lang="ru-RU" sz="1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Самозанятость в Вологодской области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17" marB="45717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Очная</a:t>
                      </a:r>
                    </a:p>
                  </a:txBody>
                  <a:tcPr marL="91444" marR="91444" marT="45717" marB="45717" anchor="ctr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Сертификат участника</a:t>
                      </a:r>
                    </a:p>
                  </a:txBody>
                  <a:tcPr marL="91444" marR="91444" marT="45717" marB="45717" anchor="ctr"/>
                </a:tc>
                <a:extLst>
                  <a:ext uri="{0D108BD9-81ED-4DB2-BD59-A6C34878D82A}">
                    <a16:rowId xmlns:a16="http://schemas.microsoft.com/office/drawing/2014/main" val="3607951493"/>
                  </a:ext>
                </a:extLst>
              </a:tr>
              <a:tr h="693979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6.</a:t>
                      </a:r>
                    </a:p>
                  </a:txBody>
                  <a:tcPr marL="91444" marR="91444" marT="45717" marB="45717" anchor="ctr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XXI международная научно-практической конференция «Молодые ученые - экономике региона». Вологда: </a:t>
                      </a:r>
                      <a:r>
                        <a:rPr kumimoji="0" lang="ru-RU" sz="10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ВолНЦ</a:t>
                      </a:r>
                      <a:r>
                        <a:rPr kumimoji="0" lang="ru-RU" sz="1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РАН, 2022. </a:t>
                      </a:r>
                    </a:p>
                  </a:txBody>
                  <a:tcPr marL="91444" marR="91444" marT="45717" marB="45717"/>
                </a:tc>
                <a:tc>
                  <a:txBody>
                    <a:bodyPr/>
                    <a:lstStyle/>
                    <a:p>
                      <a:pPr algn="just"/>
                      <a:r>
                        <a:rPr kumimoji="0" lang="ru-RU" sz="1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Развитие института самозанятости в России 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17" marB="45717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Дистанционная</a:t>
                      </a:r>
                    </a:p>
                  </a:txBody>
                  <a:tcPr marL="91444" marR="91444" marT="45717" marB="45717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Сертификат участника</a:t>
                      </a:r>
                    </a:p>
                  </a:txBody>
                  <a:tcPr marL="91444" marR="91444" marT="45717" marB="45717" anchor="ctr"/>
                </a:tc>
                <a:extLst>
                  <a:ext uri="{0D108BD9-81ED-4DB2-BD59-A6C34878D82A}">
                    <a16:rowId xmlns:a16="http://schemas.microsoft.com/office/drawing/2014/main" val="3258525590"/>
                  </a:ext>
                </a:extLst>
              </a:tr>
            </a:tbl>
          </a:graphicData>
        </a:graphic>
      </p:graphicFrame>
      <p:sp>
        <p:nvSpPr>
          <p:cNvPr id="11" name="Rectangle 10"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042988" y="188913"/>
            <a:ext cx="7489825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66" tIns="46034" rIns="92066" bIns="46034" anchor="b"/>
          <a:lstStyle/>
          <a:p>
            <a:pPr algn="ctr" eaLnBrk="1" hangingPunct="1">
              <a:defRPr/>
            </a:pPr>
            <a:r>
              <a:rPr lang="ru-RU" sz="11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ФЕДЕРАЛЬНОЕ </a:t>
            </a:r>
            <a:r>
              <a:rPr lang="ru-RU" sz="1100" b="1" kern="0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ГОСУДАРСТВЕННОЕ</a:t>
            </a:r>
            <a:r>
              <a:rPr lang="ru-RU" sz="11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БЮДЖЕТНОЕ УЧРЕЖДЕНИЕ НАУКИ </a:t>
            </a:r>
          </a:p>
          <a:p>
            <a:pPr algn="ctr" eaLnBrk="1" hangingPunct="1">
              <a:defRPr/>
            </a:pPr>
            <a:r>
              <a:rPr lang="ru-RU" sz="1100" b="1" cap="all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«Вологодский научный центр российской академии наук»</a:t>
            </a:r>
            <a:endParaRPr lang="en-US" sz="1100" b="1" cap="all" dirty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659" y="116632"/>
            <a:ext cx="764258" cy="780755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Другая 5">
      <a:dk1>
        <a:srgbClr val="1F497D"/>
      </a:dk1>
      <a:lt1>
        <a:srgbClr val="1F497D"/>
      </a:lt1>
      <a:dk2>
        <a:srgbClr val="E8EFF9"/>
      </a:dk2>
      <a:lt2>
        <a:srgbClr val="D8D8D8"/>
      </a:lt2>
      <a:accent1>
        <a:srgbClr val="1F497D"/>
      </a:accent1>
      <a:accent2>
        <a:srgbClr val="FFF2CB"/>
      </a:accent2>
      <a:accent3>
        <a:srgbClr val="17365D"/>
      </a:accent3>
      <a:accent4>
        <a:srgbClr val="8DB3E2"/>
      </a:accent4>
      <a:accent5>
        <a:srgbClr val="C6D9F0"/>
      </a:accent5>
      <a:accent6>
        <a:srgbClr val="FBD5B5"/>
      </a:accent6>
      <a:hlink>
        <a:srgbClr val="0000FF"/>
      </a:hlink>
      <a:folHlink>
        <a:srgbClr val="6565F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10508</TotalTime>
  <Words>1315</Words>
  <Application>Microsoft Office PowerPoint</Application>
  <PresentationFormat>Экран (4:3)</PresentationFormat>
  <Paragraphs>259</Paragraphs>
  <Slides>12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2" baseType="lpstr">
      <vt:lpstr>Arial</vt:lpstr>
      <vt:lpstr>Calibri</vt:lpstr>
      <vt:lpstr>Cambria</vt:lpstr>
      <vt:lpstr>Franklin Gothic Book</vt:lpstr>
      <vt:lpstr>Franklin Gothic Medium</vt:lpstr>
      <vt:lpstr>Times New Roman</vt:lpstr>
      <vt:lpstr>Wingdings</vt:lpstr>
      <vt:lpstr>Wingdings 2</vt:lpstr>
      <vt:lpstr>Обычная</vt:lpstr>
      <vt:lpstr>Acrobat Document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SavinIV</dc:creator>
  <cp:lastModifiedBy>Анна Сергеевна Кельсина</cp:lastModifiedBy>
  <cp:revision>179</cp:revision>
  <cp:lastPrinted>2017-04-27T05:29:32Z</cp:lastPrinted>
  <dcterms:created xsi:type="dcterms:W3CDTF">2013-09-13T10:47:31Z</dcterms:created>
  <dcterms:modified xsi:type="dcterms:W3CDTF">2023-10-23T09:38:20Z</dcterms:modified>
</cp:coreProperties>
</file>