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66" r:id="rId2"/>
    <p:sldId id="281" r:id="rId3"/>
    <p:sldId id="293" r:id="rId4"/>
    <p:sldId id="274" r:id="rId5"/>
    <p:sldId id="282" r:id="rId6"/>
    <p:sldId id="289" r:id="rId7"/>
    <p:sldId id="283" r:id="rId8"/>
    <p:sldId id="290" r:id="rId9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>
        <p:scale>
          <a:sx n="96" d="100"/>
          <a:sy n="96" d="100"/>
        </p:scale>
        <p:origin x="-72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E7599-32E7-454C-8941-EAEBD365D24C}" type="datetimeFigureOut">
              <a:rPr lang="ru-RU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BA0F4E-7EA3-4F1C-96D6-5B93C1C369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5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647990-6DC1-4933-8581-2CFA9A20EFB9}" type="datetimeFigureOut">
              <a:rPr lang="ru-RU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39AE9A-94CC-46D2-9398-6F94C0EF3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98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EA84-56B6-434D-ACE0-749E573190D7}" type="datetimeFigureOut">
              <a:rPr lang="ru-RU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65A0-B5CF-4AA9-89E5-758D63C630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9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F64F-255B-461C-ACAC-0291C1204E6B}" type="datetimeFigureOut">
              <a:rPr lang="ru-RU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79A4-990B-4B16-A0A5-CD6B3D74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33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022F-56A4-44D5-AFBC-4F6DC95373AB}" type="datetimeFigureOut">
              <a:rPr lang="ru-RU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6F69-DF0F-42A3-8835-4EDFA2C60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6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09AD-F0E4-4306-8813-C816706C4320}" type="datetimeFigureOut">
              <a:rPr lang="ru-RU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C68248C-37E7-4B70-9122-C6DAFCA73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8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530CE0-C59C-4BA8-BF44-39F6E0652649}" type="datetimeFigureOut">
              <a:rPr lang="ru-RU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F6CE-86C5-4951-A604-6371F4259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0EFEB4-5721-42DF-A2A0-5FCF9B353617}" type="datetimeFigureOut">
              <a:rPr lang="ru-RU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BE96-99C1-4F76-A5A8-6755138242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1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DDDC-F2D8-44EF-9E2F-3BCDEF6481B7}" type="datetimeFigureOut">
              <a:rPr lang="ru-RU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388-7E3B-4B06-986D-4282BE1A8F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267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BA9D-1CCB-4284-9C25-ECF72AC77164}" type="datetimeFigureOut">
              <a:rPr lang="ru-RU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1CE4A4-1EF5-412A-976F-226DB05453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5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2BFC-97DF-4CF7-B072-D84DB7B429E8}" type="datetimeFigureOut">
              <a:rPr lang="ru-RU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77F6-32AB-4A66-A3EA-F8B1ACD68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08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C01828-611A-46F9-847E-A106D95612D8}" type="datetimeFigureOut">
              <a:rPr lang="ru-RU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4B1F24E-DA24-43ED-AFAE-4DEBC7698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8FDFC2-71FF-4C69-BD52-F677C9B7EFAA}" type="datetimeFigureOut">
              <a:rPr lang="ru-RU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DCA68246-7D49-4313-8F86-8A373991B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4340" name="TextBox 10"/>
          <p:cNvSpPr txBox="1">
            <a:spLocks noChangeArrowheads="1"/>
          </p:cNvSpPr>
          <p:nvPr/>
        </p:nvSpPr>
        <p:spPr bwMode="auto">
          <a:xfrm rot="-1939735">
            <a:off x="454025" y="235585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 dirty="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4413" y="3284984"/>
            <a:ext cx="6169887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аспиранта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Виноградов Алексей Игоревич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2019-2022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обучения: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очно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подготовки: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38.06.01. Экономика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подготовки: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управление народным хозяйством</a:t>
            </a:r>
          </a:p>
        </p:txBody>
      </p:sp>
      <p:pic>
        <p:nvPicPr>
          <p:cNvPr id="1026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93" y="1142790"/>
            <a:ext cx="2194843" cy="30069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900113" y="2560638"/>
            <a:ext cx="49672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«Совершенствование механизма управления экономикой региона в условиях </a:t>
            </a:r>
            <a:r>
              <a:rPr lang="ru-RU" altLang="ru-RU" sz="24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цифровизации</a:t>
            </a:r>
            <a:r>
              <a:rPr lang="ru-RU" altLang="ru-RU" sz="2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УЧЕНЫМ СОВЕТОМ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ВолНЦ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РАН   ПРОТОКОЛ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№ 11-19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от «27» ноября 2019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г. 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6392863" y="4706938"/>
            <a:ext cx="2376487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dirty="0" smtClean="0">
                <a:latin typeface="Arial" panose="020B0604020202020204" pitchFamily="34" charset="0"/>
              </a:rPr>
              <a:t>к.э.н</a:t>
            </a:r>
            <a:r>
              <a:rPr lang="ru-RU" altLang="ru-RU" sz="1100" dirty="0">
                <a:latin typeface="Arial" panose="020B0604020202020204" pitchFamily="34" charset="0"/>
              </a:rPr>
              <a:t>.,  зав. отделом проблем научно-технологического развития и экономики знаний, </a:t>
            </a:r>
            <a:r>
              <a:rPr lang="ru-RU" altLang="ru-RU" sz="1100" dirty="0" err="1">
                <a:latin typeface="Arial" panose="020B0604020202020204" pitchFamily="34" charset="0"/>
              </a:rPr>
              <a:t>с.н.с</a:t>
            </a:r>
            <a:r>
              <a:rPr lang="ru-RU" altLang="ru-RU" sz="1100" dirty="0" smtClean="0">
                <a:latin typeface="Arial" panose="020B0604020202020204" pitchFamily="34" charset="0"/>
              </a:rPr>
              <a:t>.</a:t>
            </a:r>
            <a:endParaRPr lang="en-US" altLang="ru-RU" sz="1100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dirty="0" err="1">
                <a:latin typeface="Arial" panose="020B0604020202020204" pitchFamily="34" charset="0"/>
              </a:rPr>
              <a:t>Мазилов</a:t>
            </a:r>
            <a:r>
              <a:rPr lang="ru-RU" altLang="ru-RU" sz="1100" dirty="0">
                <a:latin typeface="Arial" panose="020B0604020202020204" pitchFamily="34" charset="0"/>
              </a:rPr>
              <a:t> Евгений </a:t>
            </a:r>
            <a:r>
              <a:rPr lang="ru-RU" altLang="ru-RU" sz="1100" dirty="0" smtClean="0">
                <a:latin typeface="Arial" panose="020B0604020202020204" pitchFamily="34" charset="0"/>
              </a:rPr>
              <a:t>Александрович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pic>
        <p:nvPicPr>
          <p:cNvPr id="15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303" y="2160081"/>
            <a:ext cx="1909319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3" name="TextBox 5"/>
          <p:cNvSpPr txBox="1">
            <a:spLocks noChangeArrowheads="1"/>
          </p:cNvSpPr>
          <p:nvPr/>
        </p:nvSpPr>
        <p:spPr bwMode="auto">
          <a:xfrm>
            <a:off x="581025" y="1484784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и зачетов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308057"/>
              </p:ext>
            </p:extLst>
          </p:nvPr>
        </p:nvGraphicFramePr>
        <p:xfrm>
          <a:off x="611188" y="1843559"/>
          <a:ext cx="8064500" cy="16824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alt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Методология научных исследований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(хорошо)</a:t>
                      </a:r>
                      <a:endParaRPr lang="ru-RU" alt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alt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теория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alt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Основы построения научно-публикационной карьеры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alt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</a:tr>
              <a:tr h="344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Научно-исследовательская деятельность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(хорошо)</a:t>
                      </a:r>
                      <a:endParaRPr lang="ru-RU" alt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</a:tr>
            </a:tbl>
          </a:graphicData>
        </a:graphic>
      </p:graphicFrame>
      <p:sp>
        <p:nvSpPr>
          <p:cNvPr id="16432" name="TextBox 5"/>
          <p:cNvSpPr txBox="1">
            <a:spLocks noChangeArrowheads="1"/>
          </p:cNvSpPr>
          <p:nvPr/>
        </p:nvSpPr>
        <p:spPr bwMode="auto">
          <a:xfrm>
            <a:off x="581025" y="3933056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практики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78832"/>
              </p:ext>
            </p:extLst>
          </p:nvPr>
        </p:nvGraphicFramePr>
        <p:xfrm>
          <a:off x="567872" y="4293096"/>
          <a:ext cx="8064500" cy="9953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80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кандидатских </a:t>
            </a:r>
            <a:r>
              <a:rPr lang="ru-RU" alt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0746"/>
              </p:ext>
            </p:extLst>
          </p:nvPr>
        </p:nvGraphicFramePr>
        <p:xfrm>
          <a:off x="611188" y="1773238"/>
          <a:ext cx="8064500" cy="18153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79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78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14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32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 и философия науки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43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30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="" xmlns:a16="http://schemas.microsoft.com/office/drawing/2014/main" val="536471384"/>
                  </a:ext>
                </a:extLst>
              </a:tr>
            </a:tbl>
          </a:graphicData>
        </a:graphic>
      </p:graphicFrame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9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Web of Science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Scopus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1916113"/>
          <a:ext cx="8208962" cy="23764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1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4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12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3618749344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1916113"/>
          <a:ext cx="8208962" cy="201771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40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08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96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3568124874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257475"/>
              </p:ext>
            </p:extLst>
          </p:nvPr>
        </p:nvGraphicFramePr>
        <p:xfrm>
          <a:off x="539750" y="1916113"/>
          <a:ext cx="8208962" cy="38531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Цифровая экономика и ее место в системе смежных понятий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Виноградов, А.И. Цифровая экономика и ее место в системе смежных понятий / А.И. Виноградов // Проблемы и перспективы развития научно-технологического пространства материалы IV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Междунар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науч. интернет-конференции, г. Вологда, 24-28 июня 2019 года.: в 2-х частях. – Вологда: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ВолНЦ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РАН, 2020.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 влиянии процессов цифровизации на управление экономикой региона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Виноградов, А.И. О влиянии процессов цифровизации на управление экономикой региона // Ученые записки Тамбовского отделения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РоСМУ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научный журнал /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Тамб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регион. отделение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РоСМУ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; гл. ред. А.В. Кузьмин. – Тамбов: Издательский дом «Державинский», 2020.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831116"/>
              </p:ext>
            </p:extLst>
          </p:nvPr>
        </p:nvGraphicFramePr>
        <p:xfrm>
          <a:off x="539750" y="2230438"/>
          <a:ext cx="8353426" cy="210314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713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52824">
                  <a:extLst>
                    <a:ext uri="{9D8B030D-6E8A-4147-A177-3AD203B41FA5}">
                      <a16:colId xmlns="" xmlns:a16="http://schemas.microsoft.com/office/drawing/2014/main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Июня - 19 Июня 2020 г.: IV Российская научная интернет-конференция «Проблемы и перспективы развития научно-технологического пространства» (г. Вологда).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Цифровая экономика и ее место в системе смежных понятий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публикация в сборнике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10497</TotalTime>
  <Words>504</Words>
  <Application>Microsoft Office PowerPoint</Application>
  <PresentationFormat>Экран (4:3)</PresentationFormat>
  <Paragraphs>111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Анна С. Кельсина</cp:lastModifiedBy>
  <cp:revision>176</cp:revision>
  <cp:lastPrinted>2017-04-27T05:29:32Z</cp:lastPrinted>
  <dcterms:created xsi:type="dcterms:W3CDTF">2013-09-13T10:47:31Z</dcterms:created>
  <dcterms:modified xsi:type="dcterms:W3CDTF">2020-10-15T13:20:10Z</dcterms:modified>
</cp:coreProperties>
</file>